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454" r:id="rId3"/>
    <p:sldId id="678" r:id="rId4"/>
    <p:sldId id="414" r:id="rId5"/>
    <p:sldId id="455" r:id="rId6"/>
    <p:sldId id="524" r:id="rId7"/>
    <p:sldId id="658" r:id="rId8"/>
    <p:sldId id="659" r:id="rId9"/>
    <p:sldId id="457" r:id="rId10"/>
    <p:sldId id="460" r:id="rId11"/>
    <p:sldId id="458" r:id="rId12"/>
    <p:sldId id="459" r:id="rId13"/>
    <p:sldId id="461" r:id="rId14"/>
    <p:sldId id="462" r:id="rId15"/>
    <p:sldId id="463" r:id="rId16"/>
    <p:sldId id="464" r:id="rId17"/>
    <p:sldId id="465" r:id="rId18"/>
    <p:sldId id="466" r:id="rId19"/>
    <p:sldId id="467" r:id="rId20"/>
    <p:sldId id="468" r:id="rId21"/>
    <p:sldId id="469" r:id="rId22"/>
    <p:sldId id="525" r:id="rId23"/>
    <p:sldId id="470" r:id="rId24"/>
    <p:sldId id="471" r:id="rId25"/>
    <p:sldId id="472" r:id="rId26"/>
    <p:sldId id="473" r:id="rId27"/>
    <p:sldId id="474" r:id="rId28"/>
    <p:sldId id="475" r:id="rId29"/>
    <p:sldId id="476" r:id="rId30"/>
    <p:sldId id="477" r:id="rId31"/>
    <p:sldId id="478" r:id="rId32"/>
    <p:sldId id="479" r:id="rId33"/>
    <p:sldId id="480" r:id="rId34"/>
    <p:sldId id="481" r:id="rId35"/>
    <p:sldId id="482" r:id="rId36"/>
    <p:sldId id="526" r:id="rId37"/>
    <p:sldId id="527" r:id="rId38"/>
    <p:sldId id="483" r:id="rId39"/>
    <p:sldId id="484" r:id="rId40"/>
    <p:sldId id="485" r:id="rId41"/>
    <p:sldId id="486" r:id="rId42"/>
    <p:sldId id="487" r:id="rId43"/>
    <p:sldId id="488" r:id="rId44"/>
    <p:sldId id="660" r:id="rId45"/>
    <p:sldId id="489" r:id="rId46"/>
    <p:sldId id="490" r:id="rId47"/>
    <p:sldId id="491" r:id="rId48"/>
    <p:sldId id="492" r:id="rId49"/>
    <p:sldId id="493" r:id="rId50"/>
    <p:sldId id="494" r:id="rId51"/>
    <p:sldId id="531" r:id="rId52"/>
    <p:sldId id="661" r:id="rId53"/>
    <p:sldId id="496" r:id="rId54"/>
    <p:sldId id="532" r:id="rId55"/>
    <p:sldId id="533" r:id="rId56"/>
    <p:sldId id="534" r:id="rId57"/>
    <p:sldId id="536" r:id="rId58"/>
    <p:sldId id="501" r:id="rId59"/>
    <p:sldId id="537" r:id="rId60"/>
    <p:sldId id="503" r:id="rId61"/>
    <p:sldId id="504" r:id="rId62"/>
    <p:sldId id="505" r:id="rId63"/>
    <p:sldId id="506" r:id="rId64"/>
    <p:sldId id="507" r:id="rId65"/>
    <p:sldId id="508" r:id="rId66"/>
    <p:sldId id="675" r:id="rId67"/>
    <p:sldId id="676" r:id="rId68"/>
    <p:sldId id="677" r:id="rId69"/>
    <p:sldId id="682" r:id="rId70"/>
    <p:sldId id="683" r:id="rId71"/>
    <p:sldId id="684" r:id="rId72"/>
    <p:sldId id="685" r:id="rId73"/>
    <p:sldId id="686" r:id="rId74"/>
    <p:sldId id="509" r:id="rId75"/>
    <p:sldId id="510" r:id="rId76"/>
    <p:sldId id="538" r:id="rId77"/>
    <p:sldId id="511" r:id="rId78"/>
    <p:sldId id="512" r:id="rId79"/>
    <p:sldId id="513" r:id="rId80"/>
    <p:sldId id="687" r:id="rId81"/>
    <p:sldId id="515" r:id="rId82"/>
    <p:sldId id="516" r:id="rId83"/>
    <p:sldId id="517" r:id="rId84"/>
    <p:sldId id="518" r:id="rId85"/>
    <p:sldId id="519" r:id="rId86"/>
    <p:sldId id="520" r:id="rId87"/>
    <p:sldId id="521" r:id="rId88"/>
    <p:sldId id="522" r:id="rId89"/>
    <p:sldId id="523" r:id="rId90"/>
    <p:sldId id="680" r:id="rId91"/>
    <p:sldId id="681" r:id="rId92"/>
    <p:sldId id="700" r:id="rId93"/>
    <p:sldId id="704" r:id="rId94"/>
    <p:sldId id="702" r:id="rId95"/>
    <p:sldId id="695" r:id="rId96"/>
    <p:sldId id="696" r:id="rId97"/>
    <p:sldId id="697" r:id="rId98"/>
    <p:sldId id="698" r:id="rId99"/>
    <p:sldId id="699" r:id="rId100"/>
    <p:sldId id="703" r:id="rId101"/>
    <p:sldId id="627" r:id="rId102"/>
    <p:sldId id="635" r:id="rId103"/>
    <p:sldId id="628" r:id="rId104"/>
    <p:sldId id="629" r:id="rId105"/>
    <p:sldId id="630" r:id="rId106"/>
    <p:sldId id="636" r:id="rId107"/>
    <p:sldId id="637" r:id="rId108"/>
    <p:sldId id="638" r:id="rId109"/>
    <p:sldId id="639" r:id="rId110"/>
    <p:sldId id="640" r:id="rId111"/>
    <p:sldId id="641" r:id="rId112"/>
    <p:sldId id="642" r:id="rId113"/>
    <p:sldId id="631" r:id="rId114"/>
    <p:sldId id="632" r:id="rId11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94660"/>
  </p:normalViewPr>
  <p:slideViewPr>
    <p:cSldViewPr snapToGrid="0">
      <p:cViewPr varScale="1">
        <p:scale>
          <a:sx n="105" d="100"/>
          <a:sy n="105" d="100"/>
        </p:scale>
        <p:origin x="7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B46A02A-66D1-A979-ADA7-79257D3FDC85}"/>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7B1A2765-C3DD-8A3F-7ECE-3FA5EE2D46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B45271C0-E500-E1F5-4ECE-A32ACE9DA876}"/>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41D1EE3B-9A0A-0AA8-658F-FB1C4E10908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67CA162-1B7A-F831-65F9-65364D8267D8}"/>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834757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0D46EF0-4E64-2EBE-56BF-494165215165}"/>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9D6E514E-CEF0-5D7E-93D6-4F6C27E6F970}"/>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B50C9E4-38FB-66A0-AE1D-C4D13C0F6CBB}"/>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CD656047-52D4-56D7-EA96-E453F08026E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BC9134C-F756-259F-CB00-9CC858EC23A4}"/>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525228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EAA4F740-D141-5C65-C229-8EAF92950E99}"/>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1D141700-8E8A-B7D1-4521-E2E678CC5DC2}"/>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8906546-26A7-D0C1-8DD6-51E13FF57514}"/>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5150A6E1-2CD6-2753-2FE4-F9EA1ABB819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B0CDD4C-8C51-A0EC-4408-060ABD472DE6}"/>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3200695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0829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046666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7221069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644810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852754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8833577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5465442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230611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205E96A-9324-78EF-5E5A-191A74AAE3D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9BF5E109-CABA-D604-90E8-617EBBEA3DDE}"/>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A533EB4-F76F-84C9-9F4B-6FD3F7E05344}"/>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74F9E708-F127-DF92-0DEA-71AE9D91AC96}"/>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1157412-5D79-8F95-480E-1A506C0F7E02}"/>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6878392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8929099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5143496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015099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B830DA3-11E4-353F-F4AD-D72B28D6411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0D1DBCDB-68B5-5072-5159-4F2952570D0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D16F3E09-6580-0C9A-C53B-69410E863314}"/>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C828AABD-F0CE-497F-9A6C-65C5B03073E8}"/>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2ED7618-08C5-9955-3427-7B6A5D1DE1BC}"/>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004367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B99FFCB-5F64-FF19-D173-A936D2E334FA}"/>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8CB664C-D97E-C80A-5FCC-A480F6D8DCC4}"/>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899852C1-8EAE-88A0-B067-ECF189147B3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9636E598-FD6A-D66B-6D97-5B8F2A970299}"/>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6" name="Alt Bilgi Yer Tutucusu 5">
            <a:extLst>
              <a:ext uri="{FF2B5EF4-FFF2-40B4-BE49-F238E27FC236}">
                <a16:creationId xmlns:a16="http://schemas.microsoft.com/office/drawing/2014/main" id="{1BA11D8B-00F8-97AA-72AA-DEA98C581CB0}"/>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62F40BA-0277-39E6-30C0-EEB90381253A}"/>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29377596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B06A3E-5245-A73B-C68F-DA8296F9009B}"/>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9165F2C-310E-BF25-2FF3-4183FCF84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31383497-4698-EDEE-8889-3BADE2E99DFE}"/>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554E65C3-470A-34A4-FBEE-0ED14F0921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6650760-0BBE-ED63-1C1C-EAFF9A346E1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06074EB8-2C60-B241-9E98-B25E7A4F8F34}"/>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8" name="Alt Bilgi Yer Tutucusu 7">
            <a:extLst>
              <a:ext uri="{FF2B5EF4-FFF2-40B4-BE49-F238E27FC236}">
                <a16:creationId xmlns:a16="http://schemas.microsoft.com/office/drawing/2014/main" id="{CBEA3C75-1993-6DE0-AB3E-2C572E7B02F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8545E242-BB38-7D35-329A-C379F1F72D7B}"/>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105335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52EF24E-F4B3-0177-52BC-2F40CF4CC143}"/>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4B6614D6-7AD6-9A1D-E1A6-60D253DA20E0}"/>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4" name="Alt Bilgi Yer Tutucusu 3">
            <a:extLst>
              <a:ext uri="{FF2B5EF4-FFF2-40B4-BE49-F238E27FC236}">
                <a16:creationId xmlns:a16="http://schemas.microsoft.com/office/drawing/2014/main" id="{2D633895-0AF7-29A8-F035-A802597E6B4F}"/>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9D25B9EA-9CB8-3D0B-4647-9C757E6C12EA}"/>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302505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9552EB27-33F9-7096-A6F4-C52B5E133272}"/>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3" name="Alt Bilgi Yer Tutucusu 2">
            <a:extLst>
              <a:ext uri="{FF2B5EF4-FFF2-40B4-BE49-F238E27FC236}">
                <a16:creationId xmlns:a16="http://schemas.microsoft.com/office/drawing/2014/main" id="{B1F15F06-13F9-B256-F3B7-84A3B6598A3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67558516-DD94-2881-DFF8-FD2567BB4839}"/>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228088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6155B9-4C7F-F461-BC9B-29CA8371861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AE95F2E-D908-460A-AC43-96B9D6C94B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0BA18628-1012-3318-12CF-33E7FAB057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F3B3AAC5-7278-C2F7-2337-A5622B90942F}"/>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6" name="Alt Bilgi Yer Tutucusu 5">
            <a:extLst>
              <a:ext uri="{FF2B5EF4-FFF2-40B4-BE49-F238E27FC236}">
                <a16:creationId xmlns:a16="http://schemas.microsoft.com/office/drawing/2014/main" id="{FE4C388A-8BEB-5B2F-539A-B268DA162F3E}"/>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C02163F-4737-9F9C-56F1-662FEFDA6BF6}"/>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39859906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1F9B9C-08CB-AA08-5EB9-FD537723F244}"/>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5F6D4599-9A09-955B-A369-A9D2D3BF16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352555CB-6F4C-E089-E404-96C31F6D6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C49A19C-F576-5D9C-5C01-A6508F4E910A}"/>
              </a:ext>
            </a:extLst>
          </p:cNvPr>
          <p:cNvSpPr>
            <a:spLocks noGrp="1"/>
          </p:cNvSpPr>
          <p:nvPr>
            <p:ph type="dt" sz="half" idx="10"/>
          </p:nvPr>
        </p:nvSpPr>
        <p:spPr/>
        <p:txBody>
          <a:bodyPr/>
          <a:lstStyle/>
          <a:p>
            <a:fld id="{CAFBEE08-E997-4646-861B-0909D65ADF83}" type="datetimeFigureOut">
              <a:rPr lang="tr-TR" smtClean="0"/>
              <a:t>14.08.2024</a:t>
            </a:fld>
            <a:endParaRPr lang="tr-TR"/>
          </a:p>
        </p:txBody>
      </p:sp>
      <p:sp>
        <p:nvSpPr>
          <p:cNvPr id="6" name="Alt Bilgi Yer Tutucusu 5">
            <a:extLst>
              <a:ext uri="{FF2B5EF4-FFF2-40B4-BE49-F238E27FC236}">
                <a16:creationId xmlns:a16="http://schemas.microsoft.com/office/drawing/2014/main" id="{D828B3A8-9206-974B-3129-CD46FC2A703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CEC02B6-7474-DC56-C4CD-3993F6C62122}"/>
              </a:ext>
            </a:extLst>
          </p:cNvPr>
          <p:cNvSpPr>
            <a:spLocks noGrp="1"/>
          </p:cNvSpPr>
          <p:nvPr>
            <p:ph type="sldNum" sz="quarter" idx="12"/>
          </p:nvPr>
        </p:nvSpPr>
        <p:spPr/>
        <p:txBody>
          <a:bodyPr/>
          <a:lstStyle/>
          <a:p>
            <a:fld id="{733E95AE-85C2-4509-9228-0C6402382B8D}" type="slidenum">
              <a:rPr lang="tr-TR" smtClean="0"/>
              <a:t>‹#›</a:t>
            </a:fld>
            <a:endParaRPr lang="tr-TR"/>
          </a:p>
        </p:txBody>
      </p:sp>
    </p:spTree>
    <p:extLst>
      <p:ext uri="{BB962C8B-B14F-4D97-AF65-F5344CB8AC3E}">
        <p14:creationId xmlns:p14="http://schemas.microsoft.com/office/powerpoint/2010/main" val="143386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6CFFDF2-B816-0112-E8A3-DEC1DC8023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6C9D8FE3-0E4A-8D15-24D4-FC3BEB8B2BB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9B54637F-A803-71D4-BD02-07C713E494F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AFBEE08-E997-4646-861B-0909D65ADF83}" type="datetimeFigureOut">
              <a:rPr lang="tr-TR" smtClean="0"/>
              <a:t>14.08.2024</a:t>
            </a:fld>
            <a:endParaRPr lang="tr-TR"/>
          </a:p>
        </p:txBody>
      </p:sp>
      <p:sp>
        <p:nvSpPr>
          <p:cNvPr id="5" name="Alt Bilgi Yer Tutucusu 4">
            <a:extLst>
              <a:ext uri="{FF2B5EF4-FFF2-40B4-BE49-F238E27FC236}">
                <a16:creationId xmlns:a16="http://schemas.microsoft.com/office/drawing/2014/main" id="{3108CB45-82A3-CDE5-BBFE-4202A9EE86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61C72530-8461-36FE-731B-40C61CFA42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3E95AE-85C2-4509-9228-0C6402382B8D}" type="slidenum">
              <a:rPr lang="tr-TR" smtClean="0"/>
              <a:t>‹#›</a:t>
            </a:fld>
            <a:endParaRPr lang="tr-TR"/>
          </a:p>
        </p:txBody>
      </p:sp>
    </p:spTree>
    <p:extLst>
      <p:ext uri="{BB962C8B-B14F-4D97-AF65-F5344CB8AC3E}">
        <p14:creationId xmlns:p14="http://schemas.microsoft.com/office/powerpoint/2010/main" val="36883437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263428383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www.bmc.com/" TargetMode="Externa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search.dnslytics.com/ip/95.183.203.28" TargetMode="External"/><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hyperlink" Target="https://search.dnslytics.com/domain/gelisim.edu.tr" TargetMode="External"/><Relationship Id="rId4" Type="http://schemas.openxmlformats.org/officeDocument/2006/relationships/hyperlink" Target="https://search.dnslytics.com/search?q=ip:+%2295.183.203.28%22&amp;d=domain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search.dnslytics.com/search?q=name:+*gelisim*&amp;d=domains" TargetMode="External"/><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yopmail.com/"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Mavi neon ışıkları olan altıonal arka plan">
            <a:extLst>
              <a:ext uri="{FF2B5EF4-FFF2-40B4-BE49-F238E27FC236}">
                <a16:creationId xmlns:a16="http://schemas.microsoft.com/office/drawing/2014/main" id="{46BB0713-16AF-A92C-4288-A106A63D8E95}"/>
              </a:ext>
            </a:extLst>
          </p:cNvPr>
          <p:cNvPicPr>
            <a:picLocks noChangeAspect="1"/>
          </p:cNvPicPr>
          <p:nvPr/>
        </p:nvPicPr>
        <p:blipFill rotWithShape="1">
          <a:blip r:embed="rId2"/>
          <a:srcRect l="13297" r="15603"/>
          <a:stretch/>
        </p:blipFill>
        <p:spPr>
          <a:xfrm>
            <a:off x="3523488" y="10"/>
            <a:ext cx="8668512" cy="6857990"/>
          </a:xfrm>
          <a:prstGeom prst="rect">
            <a:avLst/>
          </a:prstGeom>
        </p:spPr>
      </p:pic>
      <p:sp>
        <p:nvSpPr>
          <p:cNvPr id="2" name="Başlık 1">
            <a:extLst>
              <a:ext uri="{FF2B5EF4-FFF2-40B4-BE49-F238E27FC236}">
                <a16:creationId xmlns:a16="http://schemas.microsoft.com/office/drawing/2014/main" id="{1BD1CDB1-A639-C277-252F-4193833E6431}"/>
              </a:ext>
            </a:extLst>
          </p:cNvPr>
          <p:cNvSpPr>
            <a:spLocks noGrp="1"/>
          </p:cNvSpPr>
          <p:nvPr>
            <p:ph type="ctrTitle"/>
          </p:nvPr>
        </p:nvSpPr>
        <p:spPr>
          <a:xfrm>
            <a:off x="276045" y="1122363"/>
            <a:ext cx="3605842" cy="3199471"/>
          </a:xfrm>
        </p:spPr>
        <p:txBody>
          <a:bodyPr anchor="b">
            <a:normAutofit/>
          </a:bodyPr>
          <a:lstStyle/>
          <a:p>
            <a:r>
              <a:rPr lang="tr-TR" sz="4800" dirty="0"/>
              <a:t>OSINT ARACLARI</a:t>
            </a:r>
          </a:p>
        </p:txBody>
      </p:sp>
      <p:sp>
        <p:nvSpPr>
          <p:cNvPr id="3" name="Alt Başlık 2">
            <a:extLst>
              <a:ext uri="{FF2B5EF4-FFF2-40B4-BE49-F238E27FC236}">
                <a16:creationId xmlns:a16="http://schemas.microsoft.com/office/drawing/2014/main" id="{181690F4-A2D3-53EF-B4C8-57F3F002DFF0}"/>
              </a:ext>
            </a:extLst>
          </p:cNvPr>
          <p:cNvSpPr>
            <a:spLocks noGrp="1"/>
          </p:cNvSpPr>
          <p:nvPr>
            <p:ph type="subTitle" idx="1"/>
          </p:nvPr>
        </p:nvSpPr>
        <p:spPr>
          <a:xfrm>
            <a:off x="477980" y="4872922"/>
            <a:ext cx="4023359" cy="1208141"/>
          </a:xfrm>
        </p:spPr>
        <p:txBody>
          <a:bodyPr>
            <a:normAutofit/>
          </a:bodyPr>
          <a:lstStyle/>
          <a:p>
            <a:endParaRPr lang="tr-TR" sz="2000" dirty="0"/>
          </a:p>
        </p:txBody>
      </p:sp>
    </p:spTree>
    <p:extLst>
      <p:ext uri="{BB962C8B-B14F-4D97-AF65-F5344CB8AC3E}">
        <p14:creationId xmlns:p14="http://schemas.microsoft.com/office/powerpoint/2010/main" val="2664043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9" name="İçerik Yer Tutucusu 8">
            <a:extLst>
              <a:ext uri="{FF2B5EF4-FFF2-40B4-BE49-F238E27FC236}">
                <a16:creationId xmlns:a16="http://schemas.microsoft.com/office/drawing/2014/main" id="{F98A1C95-06B0-2442-526F-58A160D3EC51}"/>
              </a:ext>
            </a:extLst>
          </p:cNvPr>
          <p:cNvPicPr>
            <a:picLocks noGrp="1" noChangeAspect="1"/>
          </p:cNvPicPr>
          <p:nvPr>
            <p:ph idx="1"/>
          </p:nvPr>
        </p:nvPicPr>
        <p:blipFill>
          <a:blip r:embed="rId2"/>
          <a:stretch>
            <a:fillRect/>
          </a:stretch>
        </p:blipFill>
        <p:spPr>
          <a:xfrm>
            <a:off x="1115568" y="2478088"/>
            <a:ext cx="5173089" cy="3694112"/>
          </a:xfrm>
        </p:spPr>
      </p:pic>
      <p:pic>
        <p:nvPicPr>
          <p:cNvPr id="11" name="Resim 10">
            <a:extLst>
              <a:ext uri="{FF2B5EF4-FFF2-40B4-BE49-F238E27FC236}">
                <a16:creationId xmlns:a16="http://schemas.microsoft.com/office/drawing/2014/main" id="{34E1002A-2485-879F-D898-1C7291009E4B}"/>
              </a:ext>
            </a:extLst>
          </p:cNvPr>
          <p:cNvPicPr>
            <a:picLocks noChangeAspect="1"/>
          </p:cNvPicPr>
          <p:nvPr/>
        </p:nvPicPr>
        <p:blipFill>
          <a:blip r:embed="rId3"/>
          <a:stretch>
            <a:fillRect/>
          </a:stretch>
        </p:blipFill>
        <p:spPr>
          <a:xfrm>
            <a:off x="6383547" y="2838090"/>
            <a:ext cx="5449062" cy="3122762"/>
          </a:xfrm>
          <a:prstGeom prst="rect">
            <a:avLst/>
          </a:prstGeom>
        </p:spPr>
      </p:pic>
    </p:spTree>
    <p:extLst>
      <p:ext uri="{BB962C8B-B14F-4D97-AF65-F5344CB8AC3E}">
        <p14:creationId xmlns:p14="http://schemas.microsoft.com/office/powerpoint/2010/main" val="10917488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Mavi neon ışıkları olan altıonal arka plan">
            <a:extLst>
              <a:ext uri="{FF2B5EF4-FFF2-40B4-BE49-F238E27FC236}">
                <a16:creationId xmlns:a16="http://schemas.microsoft.com/office/drawing/2014/main" id="{46BB0713-16AF-A92C-4288-A106A63D8E95}"/>
              </a:ext>
            </a:extLst>
          </p:cNvPr>
          <p:cNvPicPr>
            <a:picLocks noChangeAspect="1"/>
          </p:cNvPicPr>
          <p:nvPr/>
        </p:nvPicPr>
        <p:blipFill rotWithShape="1">
          <a:blip r:embed="rId2"/>
          <a:srcRect l="13297" r="15603"/>
          <a:stretch/>
        </p:blipFill>
        <p:spPr>
          <a:xfrm>
            <a:off x="3523488" y="10"/>
            <a:ext cx="8668512" cy="6857990"/>
          </a:xfrm>
          <a:prstGeom prst="rect">
            <a:avLst/>
          </a:prstGeom>
        </p:spPr>
      </p:pic>
      <p:sp>
        <p:nvSpPr>
          <p:cNvPr id="2" name="Başlık 1">
            <a:extLst>
              <a:ext uri="{FF2B5EF4-FFF2-40B4-BE49-F238E27FC236}">
                <a16:creationId xmlns:a16="http://schemas.microsoft.com/office/drawing/2014/main" id="{1BD1CDB1-A639-C277-252F-4193833E6431}"/>
              </a:ext>
            </a:extLst>
          </p:cNvPr>
          <p:cNvSpPr>
            <a:spLocks noGrp="1"/>
          </p:cNvSpPr>
          <p:nvPr>
            <p:ph type="ctrTitle"/>
          </p:nvPr>
        </p:nvSpPr>
        <p:spPr>
          <a:xfrm>
            <a:off x="276045" y="1122363"/>
            <a:ext cx="3605842" cy="3199471"/>
          </a:xfrm>
        </p:spPr>
        <p:txBody>
          <a:bodyPr anchor="b">
            <a:normAutofit/>
          </a:bodyPr>
          <a:lstStyle/>
          <a:p>
            <a:r>
              <a:rPr lang="tr-TR" sz="4800" dirty="0" err="1"/>
              <a:t>Github</a:t>
            </a:r>
            <a:r>
              <a:rPr lang="tr-TR" sz="4800" dirty="0"/>
              <a:t> Keşif</a:t>
            </a:r>
          </a:p>
        </p:txBody>
      </p:sp>
      <p:sp>
        <p:nvSpPr>
          <p:cNvPr id="3" name="Alt Başlık 2">
            <a:extLst>
              <a:ext uri="{FF2B5EF4-FFF2-40B4-BE49-F238E27FC236}">
                <a16:creationId xmlns:a16="http://schemas.microsoft.com/office/drawing/2014/main" id="{181690F4-A2D3-53EF-B4C8-57F3F002DFF0}"/>
              </a:ext>
            </a:extLst>
          </p:cNvPr>
          <p:cNvSpPr>
            <a:spLocks noGrp="1"/>
          </p:cNvSpPr>
          <p:nvPr>
            <p:ph type="subTitle" idx="1"/>
          </p:nvPr>
        </p:nvSpPr>
        <p:spPr>
          <a:xfrm>
            <a:off x="477980" y="4872922"/>
            <a:ext cx="4023359" cy="1208141"/>
          </a:xfrm>
        </p:spPr>
        <p:txBody>
          <a:bodyPr>
            <a:normAutofit/>
          </a:bodyPr>
          <a:lstStyle/>
          <a:p>
            <a:endParaRPr lang="tr-TR" sz="2000" dirty="0"/>
          </a:p>
        </p:txBody>
      </p:sp>
    </p:spTree>
    <p:extLst>
      <p:ext uri="{BB962C8B-B14F-4D97-AF65-F5344CB8AC3E}">
        <p14:creationId xmlns:p14="http://schemas.microsoft.com/office/powerpoint/2010/main" val="34661503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Bilgilendirme</a:t>
            </a:r>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normAutofit/>
          </a:bodyPr>
          <a:lstStyle/>
          <a:p>
            <a:pPr indent="457200"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Github.com ‘ da kritik bilgiler ele geçirmek istiyorsak genellikle yazılan kodlara bakabiliriz. Hedef şirketi inceleyip o şirket için hangi yazılım dili kullanılıyorsa genelde onun üzerinde doğruluğu yüksek kritik bilgiye ulaşırız.</a:t>
            </a:r>
            <a:r>
              <a:rPr lang="tr-TR" b="0" dirty="0">
                <a:effectLst/>
                <a:latin typeface="Calibri" panose="020F0502020204030204" pitchFamily="34" charset="0"/>
                <a:ea typeface="Calibri" panose="020F0502020204030204" pitchFamily="34" charset="0"/>
                <a:cs typeface="Calibri" panose="020F0502020204030204" pitchFamily="34" charset="0"/>
              </a:rPr>
              <a:t> </a:t>
            </a:r>
          </a:p>
          <a:p>
            <a:pPr indent="457200" rtl="0">
              <a:spcBef>
                <a:spcPts val="0"/>
              </a:spcBef>
              <a:spcAft>
                <a:spcPts val="0"/>
              </a:spcAft>
            </a:pP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Api_key</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ler</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sayesinde ve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token’lar</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sayesinde sanki biz hedef çalışanmış veya müşteriymiş gibi sisteme girebiliriz. Çünkü bilgisayar sistemi bizi bu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key’ler</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sayesinde tanır.</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indent="457200"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 araştırmada olabildiğince çeşitli sonuca ulaşabilmek için farklı parametreler ve farklı araştırmalar yapılmıştır.</a:t>
            </a:r>
            <a:br>
              <a:rPr lang="tr-TR" b="0" dirty="0">
                <a:effectLst/>
                <a:latin typeface="Calibri" panose="020F0502020204030204" pitchFamily="34" charset="0"/>
                <a:ea typeface="Calibri" panose="020F0502020204030204" pitchFamily="34" charset="0"/>
                <a:cs typeface="Calibri" panose="020F0502020204030204" pitchFamily="34" charset="0"/>
              </a:rPr>
            </a:br>
            <a:endParaRPr lang="tr-TR"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257211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marL="514350" indent="-285750">
              <a:spcBef>
                <a:spcPts val="0"/>
              </a:spcBef>
            </a:pPr>
            <a:r>
              <a:rPr lang="tr-TR" sz="1800" b="0" i="0" u="none" strike="noStrike" dirty="0" err="1">
                <a:solidFill>
                  <a:srgbClr val="000000"/>
                </a:solidFill>
                <a:effectLst/>
                <a:latin typeface="Arial" panose="020B0604020202020204" pitchFamily="34" charset="0"/>
              </a:rPr>
              <a:t>Bmc</a:t>
            </a:r>
            <a:r>
              <a:rPr lang="tr-TR" sz="1800" b="0" i="0" u="none" strike="noStrike" dirty="0">
                <a:solidFill>
                  <a:srgbClr val="000000"/>
                </a:solidFill>
                <a:effectLst/>
                <a:latin typeface="Arial" panose="020B0604020202020204" pitchFamily="34" charset="0"/>
              </a:rPr>
              <a:t> Software şirketi Teksas merkezli bir Amerikan çok uluslu bilgi teknolojisi hizmetleri ve danışmanlığı, Enterprise Software şirketidir.</a:t>
            </a:r>
            <a:endParaRPr lang="tr-TR" sz="1800" i="0" u="none" strike="noStrike" dirty="0">
              <a:solidFill>
                <a:srgbClr val="000000"/>
              </a:solidFill>
              <a:latin typeface="Arial" panose="020B0604020202020204" pitchFamily="34" charset="0"/>
            </a:endParaRPr>
          </a:p>
          <a:p>
            <a:pPr marL="514350" indent="-285750">
              <a:spcBef>
                <a:spcPts val="0"/>
              </a:spcBef>
            </a:pPr>
            <a:r>
              <a:rPr lang="tr-TR" sz="1800" b="0" i="0" u="none" strike="noStrike" dirty="0">
                <a:solidFill>
                  <a:srgbClr val="000000"/>
                </a:solidFill>
                <a:effectLst/>
                <a:latin typeface="Arial" panose="020B0604020202020204" pitchFamily="34" charset="0"/>
              </a:rPr>
              <a:t>‘BMC Software’ olarak </a:t>
            </a:r>
            <a:r>
              <a:rPr lang="tr-TR" sz="1800" b="0" i="0" u="none" strike="noStrike" dirty="0" err="1">
                <a:solidFill>
                  <a:srgbClr val="000000"/>
                </a:solidFill>
                <a:effectLst/>
                <a:latin typeface="Arial" panose="020B0604020202020204" pitchFamily="34" charset="0"/>
              </a:rPr>
              <a:t>github</a:t>
            </a:r>
            <a:r>
              <a:rPr lang="tr-TR" sz="1800" b="0" i="0" u="none" strike="noStrike" dirty="0">
                <a:solidFill>
                  <a:srgbClr val="000000"/>
                </a:solidFill>
                <a:effectLst/>
                <a:latin typeface="Arial" panose="020B0604020202020204" pitchFamily="34" charset="0"/>
              </a:rPr>
              <a:t> üzerinde yapmış olduğumuz arama sonucu 3,667,221 kod çık</a:t>
            </a:r>
            <a:r>
              <a:rPr lang="tr-TR" sz="1800" dirty="0">
                <a:solidFill>
                  <a:srgbClr val="000000"/>
                </a:solidFill>
                <a:latin typeface="Arial" panose="020B0604020202020204" pitchFamily="34" charset="0"/>
              </a:rPr>
              <a:t>ıyor</a:t>
            </a:r>
            <a:r>
              <a:rPr lang="tr-TR" sz="1800" b="0" i="0" u="none" strike="noStrike" dirty="0">
                <a:solidFill>
                  <a:srgbClr val="000000"/>
                </a:solidFill>
                <a:effectLst/>
                <a:latin typeface="Arial" panose="020B0604020202020204" pitchFamily="34" charset="0"/>
              </a:rPr>
              <a:t>. Bize gereken hassas bilgiler olduğu için çeşitli parametrelerle bu çıktıları azaltmalıyız.</a:t>
            </a:r>
            <a:endParaRPr lang="tr-TR" b="0" dirty="0">
              <a:effectLst/>
            </a:endParaRPr>
          </a:p>
          <a:p>
            <a:pPr marL="0" indent="0">
              <a:buNone/>
            </a:pPr>
            <a:br>
              <a:rPr lang="tr-TR" dirty="0"/>
            </a:br>
            <a:endParaRPr lang="tr-TR" dirty="0"/>
          </a:p>
        </p:txBody>
      </p:sp>
      <p:pic>
        <p:nvPicPr>
          <p:cNvPr id="78850" name="Picture 2">
            <a:extLst>
              <a:ext uri="{FF2B5EF4-FFF2-40B4-BE49-F238E27FC236}">
                <a16:creationId xmlns:a16="http://schemas.microsoft.com/office/drawing/2014/main" id="{4CDA76D8-27A9-F9EE-774C-83F85E0F9D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675" y="4486275"/>
            <a:ext cx="573405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4722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marL="0" indent="0" rtl="0">
              <a:spcBef>
                <a:spcPts val="1200"/>
              </a:spcBef>
              <a:spcAft>
                <a:spcPts val="1200"/>
              </a:spcAft>
              <a:buNone/>
            </a:pPr>
            <a:r>
              <a:rPr lang="tr-TR" sz="1800" b="0" i="0" u="none" strike="noStrike" dirty="0">
                <a:solidFill>
                  <a:srgbClr val="000000"/>
                </a:solidFill>
                <a:effectLst/>
                <a:latin typeface="Arial" panose="020B0604020202020204" pitchFamily="34" charset="0"/>
              </a:rPr>
              <a:t>‘</a:t>
            </a:r>
            <a:r>
              <a:rPr lang="tr-TR" sz="1800" b="0" i="0" u="sng" strike="noStrike" dirty="0">
                <a:solidFill>
                  <a:srgbClr val="1155CC"/>
                </a:solidFill>
                <a:effectLst/>
                <a:latin typeface="Arial" panose="020B0604020202020204" pitchFamily="34" charset="0"/>
                <a:hlinkClick r:id="rId2"/>
              </a:rPr>
              <a:t>bmc.com</a:t>
            </a:r>
            <a:r>
              <a:rPr lang="tr-TR" sz="1800" b="0" i="0" u="none" strike="noStrike" dirty="0">
                <a:solidFill>
                  <a:srgbClr val="000000"/>
                </a:solidFill>
                <a:effectLst/>
                <a:latin typeface="Arial" panose="020B0604020202020204" pitchFamily="34" charset="0"/>
              </a:rPr>
              <a:t>’ araması yaparak seçenekleri 81,706 ‘ ya kadar düşürebildik.</a:t>
            </a:r>
            <a:endParaRPr lang="tr-TR" dirty="0"/>
          </a:p>
        </p:txBody>
      </p:sp>
      <p:pic>
        <p:nvPicPr>
          <p:cNvPr id="77826" name="Picture 2">
            <a:extLst>
              <a:ext uri="{FF2B5EF4-FFF2-40B4-BE49-F238E27FC236}">
                <a16:creationId xmlns:a16="http://schemas.microsoft.com/office/drawing/2014/main" id="{8B5374A9-3015-C80D-21D3-823C91606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3629787"/>
            <a:ext cx="5734050" cy="69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423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marL="0" indent="0" rtl="0">
              <a:spcBef>
                <a:spcPts val="0"/>
              </a:spcBef>
              <a:spcAft>
                <a:spcPts val="0"/>
              </a:spcAft>
              <a:buNone/>
            </a:pPr>
            <a:r>
              <a:rPr lang="tr-TR" sz="2400" b="1"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r>
              <a:rPr lang="tr-TR" sz="2400" b="1" i="0" u="none" strike="noStrike" dirty="0">
                <a:effectLst/>
                <a:latin typeface="Calibri" panose="020F0502020204030204" pitchFamily="34" charset="0"/>
                <a:ea typeface="Calibri" panose="020F0502020204030204" pitchFamily="34" charset="0"/>
                <a:cs typeface="Calibri" panose="020F0502020204030204" pitchFamily="34" charset="0"/>
              </a:rPr>
              <a:t> Keşfi:</a:t>
            </a:r>
          </a:p>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‘bmc.com’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indent="457200"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Çok fazla sonuç çıktığından dolayı parametreleri değiştirerek çıktıyı azaltmamız gerekir.</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6804" name="Picture 4">
            <a:extLst>
              <a:ext uri="{FF2B5EF4-FFF2-40B4-BE49-F238E27FC236}">
                <a16:creationId xmlns:a16="http://schemas.microsoft.com/office/drawing/2014/main" id="{A57D9F7F-ECC4-8124-067C-54B21111D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6300" y="4038600"/>
            <a:ext cx="2114550" cy="49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0329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‘bmc.com’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filename:config</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endPar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de-DE" sz="1400" b="0" i="0" u="none" strike="noStrike" dirty="0">
                <a:effectLst/>
                <a:latin typeface="Calibri" panose="020F0502020204030204" pitchFamily="34" charset="0"/>
                <a:ea typeface="Calibri" panose="020F0502020204030204" pitchFamily="34" charset="0"/>
                <a:cs typeface="Calibri" panose="020F0502020204030204" pitchFamily="34" charset="0"/>
              </a:rPr>
              <a:t>11 </a:t>
            </a:r>
            <a:r>
              <a:rPr lang="de-DE" sz="1400" b="0" i="0" u="none" strike="noStrike" dirty="0" err="1">
                <a:effectLst/>
                <a:latin typeface="Calibri" panose="020F0502020204030204" pitchFamily="34" charset="0"/>
                <a:ea typeface="Calibri" panose="020F0502020204030204" pitchFamily="34" charset="0"/>
                <a:cs typeface="Calibri" panose="020F0502020204030204" pitchFamily="34" charset="0"/>
              </a:rPr>
              <a:t>Temmuz</a:t>
            </a:r>
            <a:r>
              <a:rPr lang="de-DE" sz="1400" b="0" i="0" u="none" strike="noStrike" dirty="0">
                <a:effectLst/>
                <a:latin typeface="Calibri" panose="020F0502020204030204" pitchFamily="34" charset="0"/>
                <a:ea typeface="Calibri" panose="020F0502020204030204" pitchFamily="34" charset="0"/>
                <a:cs typeface="Calibri" panose="020F0502020204030204" pitchFamily="34" charset="0"/>
              </a:rPr>
              <a:t> 2021</a:t>
            </a:r>
            <a:endParaRPr lang="de-DE"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3BE60777-08F0-C0DC-0386-820D078A2CAE}"/>
              </a:ext>
            </a:extLst>
          </p:cNvPr>
          <p:cNvPicPr>
            <a:picLocks noChangeAspect="1"/>
          </p:cNvPicPr>
          <p:nvPr/>
        </p:nvPicPr>
        <p:blipFill>
          <a:blip r:embed="rId2"/>
          <a:stretch>
            <a:fillRect/>
          </a:stretch>
        </p:blipFill>
        <p:spPr>
          <a:xfrm>
            <a:off x="1000594" y="3429000"/>
            <a:ext cx="10283102" cy="2067560"/>
          </a:xfrm>
          <a:prstGeom prst="rect">
            <a:avLst/>
          </a:prstGeom>
        </p:spPr>
      </p:pic>
    </p:spTree>
    <p:extLst>
      <p:ext uri="{BB962C8B-B14F-4D97-AF65-F5344CB8AC3E}">
        <p14:creationId xmlns:p14="http://schemas.microsoft.com/office/powerpoint/2010/main" val="65881989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‘bmc.com’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filename:config</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sz="1400" b="0" i="0" u="none" strike="noStrike" dirty="0">
                <a:effectLst/>
                <a:latin typeface="Calibri" panose="020F0502020204030204" pitchFamily="34" charset="0"/>
                <a:ea typeface="Calibri" panose="020F0502020204030204" pitchFamily="34" charset="0"/>
                <a:cs typeface="Calibri" panose="020F0502020204030204" pitchFamily="34" charset="0"/>
              </a:rPr>
              <a:t>11 Temmuz 2021</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0EA9B1F0-80EF-CD93-66FD-7CBAB200578E}"/>
              </a:ext>
            </a:extLst>
          </p:cNvPr>
          <p:cNvPicPr>
            <a:picLocks noChangeAspect="1"/>
          </p:cNvPicPr>
          <p:nvPr/>
        </p:nvPicPr>
        <p:blipFill>
          <a:blip r:embed="rId2"/>
          <a:stretch>
            <a:fillRect/>
          </a:stretch>
        </p:blipFill>
        <p:spPr>
          <a:xfrm>
            <a:off x="3637280" y="3408102"/>
            <a:ext cx="3118176" cy="2764098"/>
          </a:xfrm>
          <a:prstGeom prst="rect">
            <a:avLst/>
          </a:prstGeom>
        </p:spPr>
      </p:pic>
    </p:spTree>
    <p:extLst>
      <p:ext uri="{BB962C8B-B14F-4D97-AF65-F5344CB8AC3E}">
        <p14:creationId xmlns:p14="http://schemas.microsoft.com/office/powerpoint/2010/main" val="20362464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rtl="0">
              <a:spcBef>
                <a:spcPts val="0"/>
              </a:spcBef>
              <a:spcAft>
                <a:spcPts val="0"/>
              </a:spcAft>
            </a:pPr>
            <a:r>
              <a:rPr lang="en-US" sz="1800" b="0" i="0" u="none" strike="noStrike" dirty="0" err="1">
                <a:effectLst/>
                <a:latin typeface="Calibri" panose="020F0502020204030204" pitchFamily="34" charset="0"/>
                <a:ea typeface="Calibri" panose="020F0502020204030204" pitchFamily="34" charset="0"/>
                <a:cs typeface="Calibri" panose="020F0502020204030204" pitchFamily="34" charset="0"/>
              </a:rPr>
              <a:t>Kullanılan</a:t>
            </a:r>
            <a:r>
              <a:rPr lang="en-US"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en-US" sz="1800" b="0" i="0" u="none" strike="noStrike" dirty="0" err="1">
                <a:effectLst/>
                <a:latin typeface="Calibri" panose="020F0502020204030204" pitchFamily="34" charset="0"/>
                <a:ea typeface="Calibri" panose="020F0502020204030204" pitchFamily="34" charset="0"/>
                <a:cs typeface="Calibri" panose="020F0502020204030204" pitchFamily="34" charset="0"/>
              </a:rPr>
              <a:t>filtre</a:t>
            </a:r>
            <a:r>
              <a:rPr lang="en-US" sz="1800" b="0" i="0" u="none" strike="noStrike" dirty="0">
                <a:effectLst/>
                <a:latin typeface="Calibri" panose="020F0502020204030204" pitchFamily="34" charset="0"/>
                <a:ea typeface="Calibri" panose="020F0502020204030204" pitchFamily="34" charset="0"/>
                <a:cs typeface="Calibri" panose="020F0502020204030204" pitchFamily="34" charset="0"/>
              </a:rPr>
              <a:t>: ‘bmc.com’ </a:t>
            </a:r>
            <a:r>
              <a:rPr lang="en-US" sz="18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filename:config</a:t>
            </a:r>
            <a:r>
              <a:rPr lang="en-US" sz="1800" b="0" i="0" u="none" strike="noStrike" dirty="0">
                <a:effectLst/>
                <a:latin typeface="Calibri" panose="020F0502020204030204" pitchFamily="34" charset="0"/>
                <a:ea typeface="Calibri" panose="020F0502020204030204" pitchFamily="34" charset="0"/>
                <a:cs typeface="Calibri" panose="020F0502020204030204" pitchFamily="34" charset="0"/>
              </a:rPr>
              <a:t> password &amp; 'bmc.com' password </a:t>
            </a:r>
            <a:r>
              <a:rPr lang="en-US" sz="1800" b="0" i="0" u="none" strike="noStrike" dirty="0" err="1">
                <a:effectLst/>
                <a:latin typeface="Calibri" panose="020F0502020204030204" pitchFamily="34" charset="0"/>
                <a:ea typeface="Calibri" panose="020F0502020204030204" pitchFamily="34" charset="0"/>
                <a:cs typeface="Calibri" panose="020F0502020204030204" pitchFamily="34" charset="0"/>
              </a:rPr>
              <a:t>language:javascript</a:t>
            </a:r>
            <a:endParaRPr lang="en-US"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2C5146F-D650-2B84-24BA-224983A02844}"/>
              </a:ext>
            </a:extLst>
          </p:cNvPr>
          <p:cNvPicPr>
            <a:picLocks noChangeAspect="1"/>
          </p:cNvPicPr>
          <p:nvPr/>
        </p:nvPicPr>
        <p:blipFill>
          <a:blip r:embed="rId2"/>
          <a:stretch>
            <a:fillRect/>
          </a:stretch>
        </p:blipFill>
        <p:spPr>
          <a:xfrm>
            <a:off x="1303152" y="3620960"/>
            <a:ext cx="5185851" cy="957580"/>
          </a:xfrm>
          <a:prstGeom prst="rect">
            <a:avLst/>
          </a:prstGeom>
        </p:spPr>
      </p:pic>
      <p:pic>
        <p:nvPicPr>
          <p:cNvPr id="7" name="Resim 6">
            <a:extLst>
              <a:ext uri="{FF2B5EF4-FFF2-40B4-BE49-F238E27FC236}">
                <a16:creationId xmlns:a16="http://schemas.microsoft.com/office/drawing/2014/main" id="{70A51A8C-5CE4-46BD-B495-F941BB2789B8}"/>
              </a:ext>
            </a:extLst>
          </p:cNvPr>
          <p:cNvPicPr>
            <a:picLocks noChangeAspect="1"/>
          </p:cNvPicPr>
          <p:nvPr/>
        </p:nvPicPr>
        <p:blipFill>
          <a:blip r:embed="rId3"/>
          <a:stretch>
            <a:fillRect/>
          </a:stretch>
        </p:blipFill>
        <p:spPr>
          <a:xfrm>
            <a:off x="4428636" y="4992624"/>
            <a:ext cx="5784184" cy="1179576"/>
          </a:xfrm>
          <a:prstGeom prst="rect">
            <a:avLst/>
          </a:prstGeom>
        </p:spPr>
      </p:pic>
    </p:spTree>
    <p:extLst>
      <p:ext uri="{BB962C8B-B14F-4D97-AF65-F5344CB8AC3E}">
        <p14:creationId xmlns:p14="http://schemas.microsoft.com/office/powerpoint/2010/main" val="23055844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lstStyle/>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filtre:'bmc.com</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api_key</a:t>
            </a:r>
            <a:endPar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sz="1400" b="0" i="0" u="none" strike="noStrike" dirty="0">
                <a:effectLst/>
                <a:latin typeface="Calibri" panose="020F0502020204030204" pitchFamily="34" charset="0"/>
                <a:ea typeface="Calibri" panose="020F0502020204030204" pitchFamily="34" charset="0"/>
                <a:cs typeface="Calibri" panose="020F0502020204030204" pitchFamily="34" charset="0"/>
              </a:rPr>
              <a:t>29 Temmuz 2022</a:t>
            </a:r>
            <a:endParaRPr lang="tr-TR" sz="600"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D807880F-B95F-4A10-B03D-9DC0B8F7BFE1}"/>
              </a:ext>
            </a:extLst>
          </p:cNvPr>
          <p:cNvPicPr>
            <a:picLocks noChangeAspect="1"/>
          </p:cNvPicPr>
          <p:nvPr/>
        </p:nvPicPr>
        <p:blipFill>
          <a:blip r:embed="rId2"/>
          <a:stretch>
            <a:fillRect/>
          </a:stretch>
        </p:blipFill>
        <p:spPr>
          <a:xfrm>
            <a:off x="1849503" y="3429000"/>
            <a:ext cx="8700257" cy="2431634"/>
          </a:xfrm>
          <a:prstGeom prst="rect">
            <a:avLst/>
          </a:prstGeom>
        </p:spPr>
      </p:pic>
    </p:spTree>
    <p:extLst>
      <p:ext uri="{BB962C8B-B14F-4D97-AF65-F5344CB8AC3E}">
        <p14:creationId xmlns:p14="http://schemas.microsoft.com/office/powerpoint/2010/main" val="72874963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a:t>https://github.com/BishopFox/GitGot</a:t>
            </a:r>
            <a:endParaRPr lang="tr-TR" dirty="0"/>
          </a:p>
        </p:txBody>
      </p:sp>
      <p:pic>
        <p:nvPicPr>
          <p:cNvPr id="1028" name="Picture 4">
            <a:extLst>
              <a:ext uri="{FF2B5EF4-FFF2-40B4-BE49-F238E27FC236}">
                <a16:creationId xmlns:a16="http://schemas.microsoft.com/office/drawing/2014/main" id="{C6BC0939-0F76-4306-D14A-1B931E4FF0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10469" y="2368296"/>
            <a:ext cx="10021613" cy="3314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36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9" name="İçerik Yer Tutucusu 8">
            <a:extLst>
              <a:ext uri="{FF2B5EF4-FFF2-40B4-BE49-F238E27FC236}">
                <a16:creationId xmlns:a16="http://schemas.microsoft.com/office/drawing/2014/main" id="{B9DA043D-A389-42A9-1837-71D32AC4BCE5}"/>
              </a:ext>
            </a:extLst>
          </p:cNvPr>
          <p:cNvPicPr>
            <a:picLocks noGrp="1" noChangeAspect="1"/>
          </p:cNvPicPr>
          <p:nvPr>
            <p:ph idx="1"/>
          </p:nvPr>
        </p:nvPicPr>
        <p:blipFill>
          <a:blip r:embed="rId2"/>
          <a:stretch>
            <a:fillRect/>
          </a:stretch>
        </p:blipFill>
        <p:spPr>
          <a:xfrm>
            <a:off x="1827674" y="2478088"/>
            <a:ext cx="8744615" cy="3694112"/>
          </a:xfrm>
        </p:spPr>
      </p:pic>
    </p:spTree>
    <p:extLst>
      <p:ext uri="{BB962C8B-B14F-4D97-AF65-F5344CB8AC3E}">
        <p14:creationId xmlns:p14="http://schemas.microsoft.com/office/powerpoint/2010/main" val="368822575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normAutofit/>
          </a:bodyPr>
          <a:lstStyle/>
          <a:p>
            <a:pPr rtl="0">
              <a:spcBef>
                <a:spcPts val="0"/>
              </a:spcBef>
              <a:spcAft>
                <a:spcPts val="0"/>
              </a:spcAft>
            </a:pP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python3 gitgot.py -q bmc.com</a:t>
            </a:r>
            <a:endParaRPr lang="tr-TR" sz="2400" b="0"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b="0" i="0" u="none" strike="noStrike" dirty="0">
                <a:effectLst/>
                <a:latin typeface="Calibri" panose="020F0502020204030204" pitchFamily="34" charset="0"/>
                <a:ea typeface="Calibri" panose="020F0502020204030204" pitchFamily="34" charset="0"/>
                <a:cs typeface="Calibri" panose="020F0502020204030204" pitchFamily="34" charset="0"/>
              </a:rPr>
              <a:t>14 </a:t>
            </a:r>
            <a:r>
              <a:rPr lang="tr-TR" b="0" i="0" u="none" strike="noStrike" dirty="0" err="1">
                <a:effectLst/>
                <a:latin typeface="Calibri" panose="020F0502020204030204" pitchFamily="34" charset="0"/>
                <a:ea typeface="Calibri" panose="020F0502020204030204" pitchFamily="34" charset="0"/>
                <a:cs typeface="Calibri" panose="020F0502020204030204" pitchFamily="34" charset="0"/>
              </a:rPr>
              <a:t>Apr</a:t>
            </a:r>
            <a:r>
              <a:rPr lang="tr-TR" b="0" i="0" u="none" strike="noStrike" dirty="0">
                <a:effectLst/>
                <a:latin typeface="Calibri" panose="020F0502020204030204" pitchFamily="34" charset="0"/>
                <a:ea typeface="Calibri" panose="020F0502020204030204" pitchFamily="34" charset="0"/>
                <a:cs typeface="Calibri" panose="020F0502020204030204" pitchFamily="34" charset="0"/>
              </a:rPr>
              <a:t> 2016</a:t>
            </a:r>
            <a:endParaRPr lang="tr-TR"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B1150508-6B05-ADFA-1599-65D6BEBB491A}"/>
              </a:ext>
            </a:extLst>
          </p:cNvPr>
          <p:cNvPicPr>
            <a:picLocks noChangeAspect="1"/>
          </p:cNvPicPr>
          <p:nvPr/>
        </p:nvPicPr>
        <p:blipFill>
          <a:blip r:embed="rId2"/>
          <a:stretch>
            <a:fillRect/>
          </a:stretch>
        </p:blipFill>
        <p:spPr>
          <a:xfrm>
            <a:off x="908304" y="3348665"/>
            <a:ext cx="9913976" cy="2823535"/>
          </a:xfrm>
          <a:prstGeom prst="rect">
            <a:avLst/>
          </a:prstGeom>
        </p:spPr>
      </p:pic>
    </p:spTree>
    <p:extLst>
      <p:ext uri="{BB962C8B-B14F-4D97-AF65-F5344CB8AC3E}">
        <p14:creationId xmlns:p14="http://schemas.microsoft.com/office/powerpoint/2010/main" val="320769322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normAutofit/>
          </a:bodyPr>
          <a:lstStyle/>
          <a:p>
            <a:pPr rtl="0">
              <a:spcBef>
                <a:spcPts val="0"/>
              </a:spcBef>
              <a:spcAft>
                <a:spcPts val="0"/>
              </a:spcAft>
            </a:pPr>
            <a:r>
              <a:rPr lang="fr-FR" sz="2400" b="0" i="0" u="none" strike="noStrike" dirty="0" err="1">
                <a:effectLst/>
                <a:latin typeface="Calibri" panose="020F0502020204030204" pitchFamily="34" charset="0"/>
                <a:ea typeface="Calibri" panose="020F0502020204030204" pitchFamily="34" charset="0"/>
                <a:cs typeface="Calibri" panose="020F0502020204030204" pitchFamily="34" charset="0"/>
              </a:rPr>
              <a:t>Kullanılan</a:t>
            </a:r>
            <a:r>
              <a:rPr lang="fr-FR" sz="2400" b="0" i="0" u="none" strike="noStrike" dirty="0">
                <a:effectLst/>
                <a:latin typeface="Calibri" panose="020F0502020204030204" pitchFamily="34" charset="0"/>
                <a:ea typeface="Calibri" panose="020F0502020204030204" pitchFamily="34" charset="0"/>
                <a:cs typeface="Calibri" panose="020F0502020204030204" pitchFamily="34" charset="0"/>
              </a:rPr>
              <a:t> filtre: 'apple.com' </a:t>
            </a:r>
            <a:r>
              <a:rPr lang="fr-FR" sz="24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filename:config</a:t>
            </a:r>
            <a:r>
              <a:rPr lang="fr-F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fr-FR" sz="24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r>
              <a:rPr lang="fr-F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fr-FR" sz="2400" b="0" i="0" u="none" strike="noStrike" dirty="0" err="1">
                <a:effectLst/>
                <a:latin typeface="Calibri" panose="020F0502020204030204" pitchFamily="34" charset="0"/>
                <a:ea typeface="Calibri" panose="020F0502020204030204" pitchFamily="34" charset="0"/>
                <a:cs typeface="Calibri" panose="020F0502020204030204" pitchFamily="34" charset="0"/>
              </a:rPr>
              <a:t>language:python</a:t>
            </a:r>
            <a:endParaRPr lang="fr-FR" sz="2400" b="0"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fr-FR" b="0" i="0" u="none" strike="noStrike" dirty="0">
                <a:effectLst/>
                <a:latin typeface="Calibri" panose="020F0502020204030204" pitchFamily="34" charset="0"/>
                <a:ea typeface="Calibri" panose="020F0502020204030204" pitchFamily="34" charset="0"/>
                <a:cs typeface="Calibri" panose="020F0502020204030204" pitchFamily="34" charset="0"/>
              </a:rPr>
              <a:t>16 Ocak 2022</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4E27ABC1-ADC7-E008-8ACA-D4285192268D}"/>
              </a:ext>
            </a:extLst>
          </p:cNvPr>
          <p:cNvPicPr>
            <a:picLocks noChangeAspect="1"/>
          </p:cNvPicPr>
          <p:nvPr/>
        </p:nvPicPr>
        <p:blipFill>
          <a:blip r:embed="rId2"/>
          <a:stretch>
            <a:fillRect/>
          </a:stretch>
        </p:blipFill>
        <p:spPr>
          <a:xfrm>
            <a:off x="4835034" y="3174391"/>
            <a:ext cx="3811126" cy="2668702"/>
          </a:xfrm>
          <a:prstGeom prst="rect">
            <a:avLst/>
          </a:prstGeom>
        </p:spPr>
      </p:pic>
    </p:spTree>
    <p:extLst>
      <p:ext uri="{BB962C8B-B14F-4D97-AF65-F5344CB8AC3E}">
        <p14:creationId xmlns:p14="http://schemas.microsoft.com/office/powerpoint/2010/main" val="25267561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normAutofit/>
          </a:bodyPr>
          <a:lstStyle/>
          <a:p>
            <a:pPr rtl="0">
              <a:spcBef>
                <a:spcPts val="0"/>
              </a:spcBef>
              <a:spcAft>
                <a:spcPts val="0"/>
              </a:spcAft>
            </a:pP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'apple.com' </a:t>
            </a:r>
            <a:r>
              <a:rPr lang="tr-TR" sz="24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filename:config</a:t>
            </a: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24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2400" b="0" i="0" u="none" strike="noStrike" dirty="0" err="1">
                <a:effectLst/>
                <a:latin typeface="Calibri" panose="020F0502020204030204" pitchFamily="34" charset="0"/>
                <a:ea typeface="Calibri" panose="020F0502020204030204" pitchFamily="34" charset="0"/>
                <a:cs typeface="Calibri" panose="020F0502020204030204" pitchFamily="34" charset="0"/>
              </a:rPr>
              <a:t>language:xml</a:t>
            </a: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tr-TR" sz="2400" b="0"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b="0" i="0" u="none" strike="noStrike" dirty="0">
                <a:effectLst/>
                <a:latin typeface="Calibri" panose="020F0502020204030204" pitchFamily="34" charset="0"/>
                <a:ea typeface="Calibri" panose="020F0502020204030204" pitchFamily="34" charset="0"/>
                <a:cs typeface="Calibri" panose="020F0502020204030204" pitchFamily="34" charset="0"/>
              </a:rPr>
              <a:t>28 Mayıs 2021</a:t>
            </a:r>
            <a:endParaRPr lang="tr-TR"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8B7838E6-9C0A-612F-304B-425A17168996}"/>
              </a:ext>
            </a:extLst>
          </p:cNvPr>
          <p:cNvPicPr>
            <a:picLocks noChangeAspect="1"/>
          </p:cNvPicPr>
          <p:nvPr/>
        </p:nvPicPr>
        <p:blipFill>
          <a:blip r:embed="rId2"/>
          <a:stretch>
            <a:fillRect/>
          </a:stretch>
        </p:blipFill>
        <p:spPr>
          <a:xfrm>
            <a:off x="599440" y="3840051"/>
            <a:ext cx="10993120" cy="2140150"/>
          </a:xfrm>
          <a:prstGeom prst="rect">
            <a:avLst/>
          </a:prstGeom>
        </p:spPr>
      </p:pic>
    </p:spTree>
    <p:extLst>
      <p:ext uri="{BB962C8B-B14F-4D97-AF65-F5344CB8AC3E}">
        <p14:creationId xmlns:p14="http://schemas.microsoft.com/office/powerpoint/2010/main" val="397793067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sz="4000" dirty="0" err="1"/>
              <a:t>Github</a:t>
            </a:r>
            <a:r>
              <a:rPr lang="tr-TR" sz="4000" dirty="0"/>
              <a:t> Keşif</a:t>
            </a:r>
            <a:endParaRPr lang="tr-TR" dirty="0"/>
          </a:p>
        </p:txBody>
      </p:sp>
      <p:sp>
        <p:nvSpPr>
          <p:cNvPr id="4" name="İçerik Yer Tutucusu 3">
            <a:extLst>
              <a:ext uri="{FF2B5EF4-FFF2-40B4-BE49-F238E27FC236}">
                <a16:creationId xmlns:a16="http://schemas.microsoft.com/office/drawing/2014/main" id="{EDCD3864-26DA-809E-8132-52B42E4257AC}"/>
              </a:ext>
            </a:extLst>
          </p:cNvPr>
          <p:cNvSpPr>
            <a:spLocks noGrp="1"/>
          </p:cNvSpPr>
          <p:nvPr>
            <p:ph idx="1"/>
          </p:nvPr>
        </p:nvSpPr>
        <p:spPr/>
        <p:txBody>
          <a:bodyPr>
            <a:normAutofit/>
          </a:bodyPr>
          <a:lstStyle/>
          <a:p>
            <a:pPr rtl="0">
              <a:spcBef>
                <a:spcPts val="0"/>
              </a:spcBef>
              <a:spcAft>
                <a:spcPts val="0"/>
              </a:spcAft>
            </a:pP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'apple.com' </a:t>
            </a:r>
            <a:r>
              <a:rPr lang="tr-TR" sz="2400" b="0" i="0" u="none" strike="noStrike" dirty="0" err="1">
                <a:effectLst/>
                <a:latin typeface="Calibri" panose="020F0502020204030204" pitchFamily="34" charset="0"/>
                <a:ea typeface="Calibri" panose="020F0502020204030204" pitchFamily="34" charset="0"/>
                <a:cs typeface="Calibri" panose="020F0502020204030204" pitchFamily="34" charset="0"/>
              </a:rPr>
              <a:t>filename:login.json</a:t>
            </a:r>
            <a:r>
              <a:rPr lang="tr-TR" sz="24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2400" b="0" i="0" u="none" strike="noStrike" dirty="0" err="1">
                <a:effectLst/>
                <a:latin typeface="Calibri" panose="020F0502020204030204" pitchFamily="34" charset="0"/>
                <a:ea typeface="Calibri" panose="020F0502020204030204" pitchFamily="34" charset="0"/>
                <a:cs typeface="Calibri" panose="020F0502020204030204" pitchFamily="34" charset="0"/>
              </a:rPr>
              <a:t>password</a:t>
            </a:r>
            <a:endParaRPr lang="tr-TR" sz="2400" b="0"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b="0" i="0" u="none" strike="noStrike" dirty="0">
                <a:effectLst/>
                <a:latin typeface="Calibri" panose="020F0502020204030204" pitchFamily="34" charset="0"/>
                <a:ea typeface="Calibri" panose="020F0502020204030204" pitchFamily="34" charset="0"/>
                <a:cs typeface="Calibri" panose="020F0502020204030204" pitchFamily="34" charset="0"/>
              </a:rPr>
              <a:t>8 Aralık 2021</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253E554B-1A48-6C5B-35CD-08ABE903D9A7}"/>
              </a:ext>
            </a:extLst>
          </p:cNvPr>
          <p:cNvPicPr>
            <a:picLocks noChangeAspect="1"/>
          </p:cNvPicPr>
          <p:nvPr/>
        </p:nvPicPr>
        <p:blipFill>
          <a:blip r:embed="rId2"/>
          <a:stretch>
            <a:fillRect/>
          </a:stretch>
        </p:blipFill>
        <p:spPr>
          <a:xfrm>
            <a:off x="3836710" y="3215439"/>
            <a:ext cx="8355290" cy="2956761"/>
          </a:xfrm>
          <a:prstGeom prst="rect">
            <a:avLst/>
          </a:prstGeom>
        </p:spPr>
      </p:pic>
    </p:spTree>
    <p:extLst>
      <p:ext uri="{BB962C8B-B14F-4D97-AF65-F5344CB8AC3E}">
        <p14:creationId xmlns:p14="http://schemas.microsoft.com/office/powerpoint/2010/main" val="2018234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5" name="İçerik Yer Tutucusu 4">
            <a:extLst>
              <a:ext uri="{FF2B5EF4-FFF2-40B4-BE49-F238E27FC236}">
                <a16:creationId xmlns:a16="http://schemas.microsoft.com/office/drawing/2014/main" id="{EA99AB14-6EFA-F144-64F5-90F66B4EC848}"/>
              </a:ext>
            </a:extLst>
          </p:cNvPr>
          <p:cNvPicPr>
            <a:picLocks noGrp="1" noChangeAspect="1"/>
          </p:cNvPicPr>
          <p:nvPr>
            <p:ph idx="1"/>
          </p:nvPr>
        </p:nvPicPr>
        <p:blipFill>
          <a:blip r:embed="rId2"/>
          <a:stretch>
            <a:fillRect/>
          </a:stretch>
        </p:blipFill>
        <p:spPr>
          <a:xfrm>
            <a:off x="2117772" y="2478088"/>
            <a:ext cx="8164418" cy="3694112"/>
          </a:xfrm>
        </p:spPr>
      </p:pic>
    </p:spTree>
    <p:extLst>
      <p:ext uri="{BB962C8B-B14F-4D97-AF65-F5344CB8AC3E}">
        <p14:creationId xmlns:p14="http://schemas.microsoft.com/office/powerpoint/2010/main" val="1878262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5" name="İçerik Yer Tutucusu 4">
            <a:extLst>
              <a:ext uri="{FF2B5EF4-FFF2-40B4-BE49-F238E27FC236}">
                <a16:creationId xmlns:a16="http://schemas.microsoft.com/office/drawing/2014/main" id="{AF2D1BE1-E75A-C573-C51B-65DA70535890}"/>
              </a:ext>
            </a:extLst>
          </p:cNvPr>
          <p:cNvPicPr>
            <a:picLocks noGrp="1" noChangeAspect="1"/>
          </p:cNvPicPr>
          <p:nvPr>
            <p:ph idx="1"/>
          </p:nvPr>
        </p:nvPicPr>
        <p:blipFill>
          <a:blip r:embed="rId2"/>
          <a:stretch>
            <a:fillRect/>
          </a:stretch>
        </p:blipFill>
        <p:spPr>
          <a:xfrm>
            <a:off x="3349234" y="2478088"/>
            <a:ext cx="5701495" cy="3694112"/>
          </a:xfrm>
        </p:spPr>
      </p:pic>
    </p:spTree>
    <p:extLst>
      <p:ext uri="{BB962C8B-B14F-4D97-AF65-F5344CB8AC3E}">
        <p14:creationId xmlns:p14="http://schemas.microsoft.com/office/powerpoint/2010/main" val="3497184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5" name="İçerik Yer Tutucusu 4">
            <a:extLst>
              <a:ext uri="{FF2B5EF4-FFF2-40B4-BE49-F238E27FC236}">
                <a16:creationId xmlns:a16="http://schemas.microsoft.com/office/drawing/2014/main" id="{0FF3D9B5-5AC6-8E11-7D4E-8A2C8386C1AD}"/>
              </a:ext>
            </a:extLst>
          </p:cNvPr>
          <p:cNvPicPr>
            <a:picLocks noGrp="1" noChangeAspect="1"/>
          </p:cNvPicPr>
          <p:nvPr>
            <p:ph idx="1"/>
          </p:nvPr>
        </p:nvPicPr>
        <p:blipFill>
          <a:blip r:embed="rId2"/>
          <a:stretch>
            <a:fillRect/>
          </a:stretch>
        </p:blipFill>
        <p:spPr>
          <a:xfrm>
            <a:off x="2773763" y="2478088"/>
            <a:ext cx="6852436" cy="3694112"/>
          </a:xfrm>
        </p:spPr>
      </p:pic>
    </p:spTree>
    <p:extLst>
      <p:ext uri="{BB962C8B-B14F-4D97-AF65-F5344CB8AC3E}">
        <p14:creationId xmlns:p14="http://schemas.microsoft.com/office/powerpoint/2010/main" val="1177794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https://viewdns.info/</a:t>
            </a:r>
          </a:p>
        </p:txBody>
      </p:sp>
      <p:pic>
        <p:nvPicPr>
          <p:cNvPr id="5" name="İçerik Yer Tutucusu 4">
            <a:extLst>
              <a:ext uri="{FF2B5EF4-FFF2-40B4-BE49-F238E27FC236}">
                <a16:creationId xmlns:a16="http://schemas.microsoft.com/office/drawing/2014/main" id="{04C9B04A-4659-8BBB-D48B-EFE74ED24D81}"/>
              </a:ext>
            </a:extLst>
          </p:cNvPr>
          <p:cNvPicPr>
            <a:picLocks noGrp="1" noChangeAspect="1"/>
          </p:cNvPicPr>
          <p:nvPr>
            <p:ph idx="1"/>
          </p:nvPr>
        </p:nvPicPr>
        <p:blipFill>
          <a:blip r:embed="rId2"/>
          <a:stretch>
            <a:fillRect/>
          </a:stretch>
        </p:blipFill>
        <p:spPr>
          <a:xfrm>
            <a:off x="1115568" y="2134231"/>
            <a:ext cx="6760349" cy="4344205"/>
          </a:xfrm>
        </p:spPr>
      </p:pic>
    </p:spTree>
    <p:extLst>
      <p:ext uri="{BB962C8B-B14F-4D97-AF65-F5344CB8AC3E}">
        <p14:creationId xmlns:p14="http://schemas.microsoft.com/office/powerpoint/2010/main" val="2010043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D1FB37EA-4435-6387-D6AE-6E590B368DCA}"/>
              </a:ext>
            </a:extLst>
          </p:cNvPr>
          <p:cNvPicPr>
            <a:picLocks noGrp="1" noChangeAspect="1"/>
          </p:cNvPicPr>
          <p:nvPr>
            <p:ph idx="1"/>
          </p:nvPr>
        </p:nvPicPr>
        <p:blipFill>
          <a:blip r:embed="rId2"/>
          <a:stretch>
            <a:fillRect/>
          </a:stretch>
        </p:blipFill>
        <p:spPr>
          <a:xfrm>
            <a:off x="2021281" y="2478088"/>
            <a:ext cx="8357401" cy="3694112"/>
          </a:xfrm>
        </p:spPr>
      </p:pic>
    </p:spTree>
    <p:extLst>
      <p:ext uri="{BB962C8B-B14F-4D97-AF65-F5344CB8AC3E}">
        <p14:creationId xmlns:p14="http://schemas.microsoft.com/office/powerpoint/2010/main" val="491585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AE85FAC8-8D86-623E-22A1-8B0B8F2CC82D}"/>
              </a:ext>
            </a:extLst>
          </p:cNvPr>
          <p:cNvPicPr>
            <a:picLocks noGrp="1" noChangeAspect="1"/>
          </p:cNvPicPr>
          <p:nvPr>
            <p:ph idx="1"/>
          </p:nvPr>
        </p:nvPicPr>
        <p:blipFill>
          <a:blip r:embed="rId2"/>
          <a:stretch>
            <a:fillRect/>
          </a:stretch>
        </p:blipFill>
        <p:spPr>
          <a:xfrm>
            <a:off x="1116013" y="2631468"/>
            <a:ext cx="10167937" cy="3387352"/>
          </a:xfrm>
        </p:spPr>
      </p:pic>
      <p:pic>
        <p:nvPicPr>
          <p:cNvPr id="9" name="Resim 8">
            <a:extLst>
              <a:ext uri="{FF2B5EF4-FFF2-40B4-BE49-F238E27FC236}">
                <a16:creationId xmlns:a16="http://schemas.microsoft.com/office/drawing/2014/main" id="{C0BE7AFE-7E9A-9989-F1EB-0410A837218B}"/>
              </a:ext>
            </a:extLst>
          </p:cNvPr>
          <p:cNvPicPr>
            <a:picLocks noChangeAspect="1"/>
          </p:cNvPicPr>
          <p:nvPr/>
        </p:nvPicPr>
        <p:blipFill>
          <a:blip r:embed="rId3"/>
          <a:stretch>
            <a:fillRect/>
          </a:stretch>
        </p:blipFill>
        <p:spPr>
          <a:xfrm>
            <a:off x="1115568" y="2088654"/>
            <a:ext cx="3019846" cy="495369"/>
          </a:xfrm>
          <a:prstGeom prst="rect">
            <a:avLst/>
          </a:prstGeom>
        </p:spPr>
      </p:pic>
    </p:spTree>
    <p:extLst>
      <p:ext uri="{BB962C8B-B14F-4D97-AF65-F5344CB8AC3E}">
        <p14:creationId xmlns:p14="http://schemas.microsoft.com/office/powerpoint/2010/main" val="7429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D8347B5D-888C-FF32-3F89-93BBDD43E472}"/>
              </a:ext>
            </a:extLst>
          </p:cNvPr>
          <p:cNvPicPr>
            <a:picLocks noGrp="1" noChangeAspect="1"/>
          </p:cNvPicPr>
          <p:nvPr>
            <p:ph idx="1"/>
          </p:nvPr>
        </p:nvPicPr>
        <p:blipFill>
          <a:blip r:embed="rId2"/>
          <a:stretch>
            <a:fillRect/>
          </a:stretch>
        </p:blipFill>
        <p:spPr>
          <a:xfrm>
            <a:off x="1116013" y="2749705"/>
            <a:ext cx="10167937" cy="3150878"/>
          </a:xfrm>
        </p:spPr>
      </p:pic>
      <p:pic>
        <p:nvPicPr>
          <p:cNvPr id="7" name="Resim 6">
            <a:extLst>
              <a:ext uri="{FF2B5EF4-FFF2-40B4-BE49-F238E27FC236}">
                <a16:creationId xmlns:a16="http://schemas.microsoft.com/office/drawing/2014/main" id="{3F07F9F9-A8FC-BB6A-9FD5-6B70A13DE8F0}"/>
              </a:ext>
            </a:extLst>
          </p:cNvPr>
          <p:cNvPicPr>
            <a:picLocks noChangeAspect="1"/>
          </p:cNvPicPr>
          <p:nvPr/>
        </p:nvPicPr>
        <p:blipFill>
          <a:blip r:embed="rId3"/>
          <a:stretch>
            <a:fillRect/>
          </a:stretch>
        </p:blipFill>
        <p:spPr>
          <a:xfrm>
            <a:off x="1115568" y="2163398"/>
            <a:ext cx="3019846" cy="495369"/>
          </a:xfrm>
          <a:prstGeom prst="rect">
            <a:avLst/>
          </a:prstGeom>
        </p:spPr>
      </p:pic>
    </p:spTree>
    <p:extLst>
      <p:ext uri="{BB962C8B-B14F-4D97-AF65-F5344CB8AC3E}">
        <p14:creationId xmlns:p14="http://schemas.microsoft.com/office/powerpoint/2010/main" val="2197031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2E8BC362-152F-A334-B645-2A6EC9A361B9}"/>
              </a:ext>
            </a:extLst>
          </p:cNvPr>
          <p:cNvPicPr>
            <a:picLocks noGrp="1" noChangeAspect="1"/>
          </p:cNvPicPr>
          <p:nvPr>
            <p:ph idx="1"/>
          </p:nvPr>
        </p:nvPicPr>
        <p:blipFill>
          <a:blip r:embed="rId2"/>
          <a:stretch>
            <a:fillRect/>
          </a:stretch>
        </p:blipFill>
        <p:spPr>
          <a:xfrm>
            <a:off x="1116013" y="2567109"/>
            <a:ext cx="10167937" cy="3516070"/>
          </a:xfrm>
        </p:spPr>
      </p:pic>
      <p:pic>
        <p:nvPicPr>
          <p:cNvPr id="7" name="Resim 6">
            <a:extLst>
              <a:ext uri="{FF2B5EF4-FFF2-40B4-BE49-F238E27FC236}">
                <a16:creationId xmlns:a16="http://schemas.microsoft.com/office/drawing/2014/main" id="{45B68712-2A9C-03EC-9AA6-F753F946297E}"/>
              </a:ext>
            </a:extLst>
          </p:cNvPr>
          <p:cNvPicPr>
            <a:picLocks noChangeAspect="1"/>
          </p:cNvPicPr>
          <p:nvPr/>
        </p:nvPicPr>
        <p:blipFill>
          <a:blip r:embed="rId3"/>
          <a:stretch>
            <a:fillRect/>
          </a:stretch>
        </p:blipFill>
        <p:spPr>
          <a:xfrm>
            <a:off x="1115568" y="2067427"/>
            <a:ext cx="3019846" cy="495369"/>
          </a:xfrm>
          <a:prstGeom prst="rect">
            <a:avLst/>
          </a:prstGeom>
        </p:spPr>
      </p:pic>
    </p:spTree>
    <p:extLst>
      <p:ext uri="{BB962C8B-B14F-4D97-AF65-F5344CB8AC3E}">
        <p14:creationId xmlns:p14="http://schemas.microsoft.com/office/powerpoint/2010/main" val="215193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609CD-76E5-806D-6E10-342A48068A8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3A4E67E-7229-20A8-81CD-7358CFD3A0FB}"/>
              </a:ext>
            </a:extLst>
          </p:cNvPr>
          <p:cNvSpPr>
            <a:spLocks noGrp="1"/>
          </p:cNvSpPr>
          <p:nvPr>
            <p:ph type="title"/>
          </p:nvPr>
        </p:nvSpPr>
        <p:spPr/>
        <p:txBody>
          <a:bodyPr>
            <a:normAutofit/>
          </a:bodyPr>
          <a:lstStyle/>
          <a:p>
            <a:r>
              <a:rPr lang="tr-TR" dirty="0"/>
              <a:t>https://osintframework.com/</a:t>
            </a:r>
          </a:p>
        </p:txBody>
      </p:sp>
      <p:pic>
        <p:nvPicPr>
          <p:cNvPr id="10" name="İçerik Yer Tutucusu 9">
            <a:extLst>
              <a:ext uri="{FF2B5EF4-FFF2-40B4-BE49-F238E27FC236}">
                <a16:creationId xmlns:a16="http://schemas.microsoft.com/office/drawing/2014/main" id="{E96C4634-6A54-6B8B-6DC9-E37FFED2A216}"/>
              </a:ext>
            </a:extLst>
          </p:cNvPr>
          <p:cNvPicPr>
            <a:picLocks noGrp="1" noChangeAspect="1"/>
          </p:cNvPicPr>
          <p:nvPr>
            <p:ph idx="1"/>
          </p:nvPr>
        </p:nvPicPr>
        <p:blipFill>
          <a:blip r:embed="rId2"/>
          <a:stretch>
            <a:fillRect/>
          </a:stretch>
        </p:blipFill>
        <p:spPr>
          <a:xfrm>
            <a:off x="3385312" y="2498408"/>
            <a:ext cx="5199888" cy="3689032"/>
          </a:xfrm>
        </p:spPr>
      </p:pic>
      <p:sp>
        <p:nvSpPr>
          <p:cNvPr id="3" name="Metin kutusu 2">
            <a:extLst>
              <a:ext uri="{FF2B5EF4-FFF2-40B4-BE49-F238E27FC236}">
                <a16:creationId xmlns:a16="http://schemas.microsoft.com/office/drawing/2014/main" id="{937AC9D3-BDB7-9BB9-C3EB-5EF803C0C790}"/>
              </a:ext>
            </a:extLst>
          </p:cNvPr>
          <p:cNvSpPr txBox="1"/>
          <p:nvPr/>
        </p:nvSpPr>
        <p:spPr>
          <a:xfrm>
            <a:off x="1300480" y="2611120"/>
            <a:ext cx="19304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Birbirinden farklı OSINT araçlarının olduğu ücretsiz bir sitedir.</a:t>
            </a:r>
          </a:p>
        </p:txBody>
      </p:sp>
    </p:spTree>
    <p:extLst>
      <p:ext uri="{BB962C8B-B14F-4D97-AF65-F5344CB8AC3E}">
        <p14:creationId xmlns:p14="http://schemas.microsoft.com/office/powerpoint/2010/main" val="1509932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DBDE16F1-3987-0394-ECD8-C9B485ACEA72}"/>
              </a:ext>
            </a:extLst>
          </p:cNvPr>
          <p:cNvPicPr>
            <a:picLocks noGrp="1" noChangeAspect="1"/>
          </p:cNvPicPr>
          <p:nvPr>
            <p:ph idx="1"/>
          </p:nvPr>
        </p:nvPicPr>
        <p:blipFill>
          <a:blip r:embed="rId2"/>
          <a:stretch>
            <a:fillRect/>
          </a:stretch>
        </p:blipFill>
        <p:spPr>
          <a:xfrm>
            <a:off x="1116013" y="3423102"/>
            <a:ext cx="10167937" cy="1804083"/>
          </a:xfrm>
        </p:spPr>
      </p:pic>
      <p:pic>
        <p:nvPicPr>
          <p:cNvPr id="9" name="Resim 8">
            <a:extLst>
              <a:ext uri="{FF2B5EF4-FFF2-40B4-BE49-F238E27FC236}">
                <a16:creationId xmlns:a16="http://schemas.microsoft.com/office/drawing/2014/main" id="{C807DE7C-40B6-E93A-3330-D21E38FC71B2}"/>
              </a:ext>
            </a:extLst>
          </p:cNvPr>
          <p:cNvPicPr>
            <a:picLocks noChangeAspect="1"/>
          </p:cNvPicPr>
          <p:nvPr/>
        </p:nvPicPr>
        <p:blipFill>
          <a:blip r:embed="rId3"/>
          <a:stretch>
            <a:fillRect/>
          </a:stretch>
        </p:blipFill>
        <p:spPr>
          <a:xfrm>
            <a:off x="1115568" y="2206530"/>
            <a:ext cx="1590897" cy="495369"/>
          </a:xfrm>
          <a:prstGeom prst="rect">
            <a:avLst/>
          </a:prstGeom>
        </p:spPr>
      </p:pic>
    </p:spTree>
    <p:extLst>
      <p:ext uri="{BB962C8B-B14F-4D97-AF65-F5344CB8AC3E}">
        <p14:creationId xmlns:p14="http://schemas.microsoft.com/office/powerpoint/2010/main" val="4053515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9" name="Resim 8">
            <a:extLst>
              <a:ext uri="{FF2B5EF4-FFF2-40B4-BE49-F238E27FC236}">
                <a16:creationId xmlns:a16="http://schemas.microsoft.com/office/drawing/2014/main" id="{C807DE7C-40B6-E93A-3330-D21E38FC71B2}"/>
              </a:ext>
            </a:extLst>
          </p:cNvPr>
          <p:cNvPicPr>
            <a:picLocks noChangeAspect="1"/>
          </p:cNvPicPr>
          <p:nvPr/>
        </p:nvPicPr>
        <p:blipFill>
          <a:blip r:embed="rId2"/>
          <a:stretch>
            <a:fillRect/>
          </a:stretch>
        </p:blipFill>
        <p:spPr>
          <a:xfrm>
            <a:off x="1115568" y="2082533"/>
            <a:ext cx="1590897" cy="495369"/>
          </a:xfrm>
          <a:prstGeom prst="rect">
            <a:avLst/>
          </a:prstGeom>
        </p:spPr>
      </p:pic>
      <p:pic>
        <p:nvPicPr>
          <p:cNvPr id="7" name="İçerik Yer Tutucusu 6">
            <a:extLst>
              <a:ext uri="{FF2B5EF4-FFF2-40B4-BE49-F238E27FC236}">
                <a16:creationId xmlns:a16="http://schemas.microsoft.com/office/drawing/2014/main" id="{206500F5-44AD-4FE3-DEF0-679B04826D7C}"/>
              </a:ext>
            </a:extLst>
          </p:cNvPr>
          <p:cNvPicPr>
            <a:picLocks noGrp="1" noChangeAspect="1"/>
          </p:cNvPicPr>
          <p:nvPr>
            <p:ph idx="1"/>
          </p:nvPr>
        </p:nvPicPr>
        <p:blipFill>
          <a:blip r:embed="rId3"/>
          <a:stretch>
            <a:fillRect/>
          </a:stretch>
        </p:blipFill>
        <p:spPr>
          <a:xfrm>
            <a:off x="1116013" y="2577902"/>
            <a:ext cx="10167937" cy="3494483"/>
          </a:xfrm>
        </p:spPr>
      </p:pic>
    </p:spTree>
    <p:extLst>
      <p:ext uri="{BB962C8B-B14F-4D97-AF65-F5344CB8AC3E}">
        <p14:creationId xmlns:p14="http://schemas.microsoft.com/office/powerpoint/2010/main" val="13844877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5392ABF6-6E5A-05FF-2027-6990C1CEB440}"/>
              </a:ext>
            </a:extLst>
          </p:cNvPr>
          <p:cNvPicPr>
            <a:picLocks noGrp="1" noChangeAspect="1"/>
          </p:cNvPicPr>
          <p:nvPr>
            <p:ph idx="1"/>
          </p:nvPr>
        </p:nvPicPr>
        <p:blipFill>
          <a:blip r:embed="rId2"/>
          <a:stretch>
            <a:fillRect/>
          </a:stretch>
        </p:blipFill>
        <p:spPr>
          <a:xfrm>
            <a:off x="1116013" y="2576705"/>
            <a:ext cx="10167937" cy="3496878"/>
          </a:xfrm>
        </p:spPr>
      </p:pic>
      <p:pic>
        <p:nvPicPr>
          <p:cNvPr id="7" name="Resim 6">
            <a:extLst>
              <a:ext uri="{FF2B5EF4-FFF2-40B4-BE49-F238E27FC236}">
                <a16:creationId xmlns:a16="http://schemas.microsoft.com/office/drawing/2014/main" id="{3E860A11-6C4B-3E3A-A76F-8EDE6C61C7DD}"/>
              </a:ext>
            </a:extLst>
          </p:cNvPr>
          <p:cNvPicPr>
            <a:picLocks noChangeAspect="1"/>
          </p:cNvPicPr>
          <p:nvPr/>
        </p:nvPicPr>
        <p:blipFill>
          <a:blip r:embed="rId3"/>
          <a:stretch>
            <a:fillRect/>
          </a:stretch>
        </p:blipFill>
        <p:spPr>
          <a:xfrm>
            <a:off x="908050" y="2167073"/>
            <a:ext cx="3000794" cy="409632"/>
          </a:xfrm>
          <a:prstGeom prst="rect">
            <a:avLst/>
          </a:prstGeom>
        </p:spPr>
      </p:pic>
    </p:spTree>
    <p:extLst>
      <p:ext uri="{BB962C8B-B14F-4D97-AF65-F5344CB8AC3E}">
        <p14:creationId xmlns:p14="http://schemas.microsoft.com/office/powerpoint/2010/main" val="1913916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0D155116-B25F-13BF-FD1C-2124AB3FD380}"/>
              </a:ext>
            </a:extLst>
          </p:cNvPr>
          <p:cNvPicPr>
            <a:picLocks noGrp="1" noChangeAspect="1"/>
          </p:cNvPicPr>
          <p:nvPr>
            <p:ph idx="1"/>
          </p:nvPr>
        </p:nvPicPr>
        <p:blipFill>
          <a:blip r:embed="rId2"/>
          <a:stretch>
            <a:fillRect/>
          </a:stretch>
        </p:blipFill>
        <p:spPr>
          <a:xfrm>
            <a:off x="1116013" y="2677093"/>
            <a:ext cx="10167937" cy="3296101"/>
          </a:xfrm>
        </p:spPr>
      </p:pic>
      <p:pic>
        <p:nvPicPr>
          <p:cNvPr id="6" name="Resim 5">
            <a:extLst>
              <a:ext uri="{FF2B5EF4-FFF2-40B4-BE49-F238E27FC236}">
                <a16:creationId xmlns:a16="http://schemas.microsoft.com/office/drawing/2014/main" id="{DE5CE454-BE4E-D920-945C-56187FA3DFEC}"/>
              </a:ext>
            </a:extLst>
          </p:cNvPr>
          <p:cNvPicPr>
            <a:picLocks noChangeAspect="1"/>
          </p:cNvPicPr>
          <p:nvPr/>
        </p:nvPicPr>
        <p:blipFill>
          <a:blip r:embed="rId3"/>
          <a:stretch>
            <a:fillRect/>
          </a:stretch>
        </p:blipFill>
        <p:spPr>
          <a:xfrm>
            <a:off x="908050" y="2167073"/>
            <a:ext cx="3000794" cy="409632"/>
          </a:xfrm>
          <a:prstGeom prst="rect">
            <a:avLst/>
          </a:prstGeom>
        </p:spPr>
      </p:pic>
    </p:spTree>
    <p:extLst>
      <p:ext uri="{BB962C8B-B14F-4D97-AF65-F5344CB8AC3E}">
        <p14:creationId xmlns:p14="http://schemas.microsoft.com/office/powerpoint/2010/main" val="1447080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D9052CD5-0A1D-9F59-859F-077506F733FF}"/>
              </a:ext>
            </a:extLst>
          </p:cNvPr>
          <p:cNvPicPr>
            <a:picLocks noGrp="1" noChangeAspect="1"/>
          </p:cNvPicPr>
          <p:nvPr>
            <p:ph idx="1"/>
          </p:nvPr>
        </p:nvPicPr>
        <p:blipFill>
          <a:blip r:embed="rId2"/>
          <a:stretch>
            <a:fillRect/>
          </a:stretch>
        </p:blipFill>
        <p:spPr>
          <a:xfrm>
            <a:off x="1116013" y="2631478"/>
            <a:ext cx="10167937" cy="3387331"/>
          </a:xfrm>
        </p:spPr>
      </p:pic>
      <p:pic>
        <p:nvPicPr>
          <p:cNvPr id="6" name="Resim 5">
            <a:extLst>
              <a:ext uri="{FF2B5EF4-FFF2-40B4-BE49-F238E27FC236}">
                <a16:creationId xmlns:a16="http://schemas.microsoft.com/office/drawing/2014/main" id="{8C4A15C2-A83D-7B27-A37F-8C41C32FC2DF}"/>
              </a:ext>
            </a:extLst>
          </p:cNvPr>
          <p:cNvPicPr>
            <a:picLocks noChangeAspect="1"/>
          </p:cNvPicPr>
          <p:nvPr/>
        </p:nvPicPr>
        <p:blipFill>
          <a:blip r:embed="rId3"/>
          <a:stretch>
            <a:fillRect/>
          </a:stretch>
        </p:blipFill>
        <p:spPr>
          <a:xfrm>
            <a:off x="908050" y="2167073"/>
            <a:ext cx="3000794" cy="409632"/>
          </a:xfrm>
          <a:prstGeom prst="rect">
            <a:avLst/>
          </a:prstGeom>
        </p:spPr>
      </p:pic>
    </p:spTree>
    <p:extLst>
      <p:ext uri="{BB962C8B-B14F-4D97-AF65-F5344CB8AC3E}">
        <p14:creationId xmlns:p14="http://schemas.microsoft.com/office/powerpoint/2010/main" val="27038262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C4866ED0-C365-C30F-47E6-C6282E0F14B5}"/>
              </a:ext>
            </a:extLst>
          </p:cNvPr>
          <p:cNvPicPr>
            <a:picLocks noGrp="1" noChangeAspect="1"/>
          </p:cNvPicPr>
          <p:nvPr>
            <p:ph idx="1"/>
          </p:nvPr>
        </p:nvPicPr>
        <p:blipFill>
          <a:blip r:embed="rId2"/>
          <a:stretch>
            <a:fillRect/>
          </a:stretch>
        </p:blipFill>
        <p:spPr>
          <a:xfrm>
            <a:off x="1604513" y="2279965"/>
            <a:ext cx="8248956" cy="4409820"/>
          </a:xfrm>
        </p:spPr>
      </p:pic>
    </p:spTree>
    <p:extLst>
      <p:ext uri="{BB962C8B-B14F-4D97-AF65-F5344CB8AC3E}">
        <p14:creationId xmlns:p14="http://schemas.microsoft.com/office/powerpoint/2010/main" val="3084023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F84E1D4E-84C4-8F44-A474-E04A5BC6DC8B}"/>
              </a:ext>
            </a:extLst>
          </p:cNvPr>
          <p:cNvPicPr>
            <a:picLocks noGrp="1" noChangeAspect="1"/>
          </p:cNvPicPr>
          <p:nvPr>
            <p:ph idx="1"/>
          </p:nvPr>
        </p:nvPicPr>
        <p:blipFill>
          <a:blip r:embed="rId2"/>
          <a:stretch>
            <a:fillRect/>
          </a:stretch>
        </p:blipFill>
        <p:spPr>
          <a:xfrm>
            <a:off x="1456343" y="2478088"/>
            <a:ext cx="9487276" cy="3694112"/>
          </a:xfrm>
        </p:spPr>
      </p:pic>
      <p:pic>
        <p:nvPicPr>
          <p:cNvPr id="7" name="Resim 6">
            <a:extLst>
              <a:ext uri="{FF2B5EF4-FFF2-40B4-BE49-F238E27FC236}">
                <a16:creationId xmlns:a16="http://schemas.microsoft.com/office/drawing/2014/main" id="{0A1E3CAA-B091-AAB5-A944-9DB800B4BC69}"/>
              </a:ext>
            </a:extLst>
          </p:cNvPr>
          <p:cNvPicPr>
            <a:picLocks noChangeAspect="1"/>
          </p:cNvPicPr>
          <p:nvPr/>
        </p:nvPicPr>
        <p:blipFill>
          <a:blip r:embed="rId3"/>
          <a:stretch>
            <a:fillRect/>
          </a:stretch>
        </p:blipFill>
        <p:spPr>
          <a:xfrm>
            <a:off x="678901" y="2087508"/>
            <a:ext cx="2276793" cy="390580"/>
          </a:xfrm>
          <a:prstGeom prst="rect">
            <a:avLst/>
          </a:prstGeom>
        </p:spPr>
      </p:pic>
    </p:spTree>
    <p:extLst>
      <p:ext uri="{BB962C8B-B14F-4D97-AF65-F5344CB8AC3E}">
        <p14:creationId xmlns:p14="http://schemas.microsoft.com/office/powerpoint/2010/main" val="3389067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CFCA0144-F3C4-48DF-91EF-3423D6F09369}"/>
              </a:ext>
            </a:extLst>
          </p:cNvPr>
          <p:cNvPicPr>
            <a:picLocks noGrp="1" noChangeAspect="1"/>
          </p:cNvPicPr>
          <p:nvPr>
            <p:ph idx="1"/>
          </p:nvPr>
        </p:nvPicPr>
        <p:blipFill>
          <a:blip r:embed="rId2"/>
          <a:stretch>
            <a:fillRect/>
          </a:stretch>
        </p:blipFill>
        <p:spPr>
          <a:xfrm>
            <a:off x="1116013" y="2612712"/>
            <a:ext cx="10167937" cy="3424864"/>
          </a:xfrm>
        </p:spPr>
      </p:pic>
      <p:pic>
        <p:nvPicPr>
          <p:cNvPr id="6" name="Resim 5">
            <a:extLst>
              <a:ext uri="{FF2B5EF4-FFF2-40B4-BE49-F238E27FC236}">
                <a16:creationId xmlns:a16="http://schemas.microsoft.com/office/drawing/2014/main" id="{1CEE7FD9-5F33-6676-CDF7-459FD8F3CC75}"/>
              </a:ext>
            </a:extLst>
          </p:cNvPr>
          <p:cNvPicPr>
            <a:picLocks noChangeAspect="1"/>
          </p:cNvPicPr>
          <p:nvPr/>
        </p:nvPicPr>
        <p:blipFill>
          <a:blip r:embed="rId3"/>
          <a:stretch>
            <a:fillRect/>
          </a:stretch>
        </p:blipFill>
        <p:spPr>
          <a:xfrm>
            <a:off x="678901" y="2087508"/>
            <a:ext cx="2276793" cy="390580"/>
          </a:xfrm>
          <a:prstGeom prst="rect">
            <a:avLst/>
          </a:prstGeom>
        </p:spPr>
      </p:pic>
    </p:spTree>
    <p:extLst>
      <p:ext uri="{BB962C8B-B14F-4D97-AF65-F5344CB8AC3E}">
        <p14:creationId xmlns:p14="http://schemas.microsoft.com/office/powerpoint/2010/main" val="66379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endParaRPr lang="tr-TR" dirty="0">
              <a:highlight>
                <a:srgbClr val="FFFF00"/>
              </a:highlight>
            </a:endParaRPr>
          </a:p>
        </p:txBody>
      </p:sp>
      <p:pic>
        <p:nvPicPr>
          <p:cNvPr id="5" name="İçerik Yer Tutucusu 4">
            <a:extLst>
              <a:ext uri="{FF2B5EF4-FFF2-40B4-BE49-F238E27FC236}">
                <a16:creationId xmlns:a16="http://schemas.microsoft.com/office/drawing/2014/main" id="{076D1EB2-0E5E-1D3B-1437-52CA4254ABF3}"/>
              </a:ext>
            </a:extLst>
          </p:cNvPr>
          <p:cNvPicPr>
            <a:picLocks noGrp="1" noChangeAspect="1"/>
          </p:cNvPicPr>
          <p:nvPr>
            <p:ph idx="1"/>
          </p:nvPr>
        </p:nvPicPr>
        <p:blipFill>
          <a:blip r:embed="rId2"/>
          <a:stretch>
            <a:fillRect/>
          </a:stretch>
        </p:blipFill>
        <p:spPr>
          <a:xfrm>
            <a:off x="1116013" y="2965082"/>
            <a:ext cx="10167937" cy="2720124"/>
          </a:xfrm>
        </p:spPr>
      </p:pic>
      <p:pic>
        <p:nvPicPr>
          <p:cNvPr id="7" name="Resim 6">
            <a:extLst>
              <a:ext uri="{FF2B5EF4-FFF2-40B4-BE49-F238E27FC236}">
                <a16:creationId xmlns:a16="http://schemas.microsoft.com/office/drawing/2014/main" id="{67238796-CDE1-F9F9-49A9-549734938D94}"/>
              </a:ext>
            </a:extLst>
          </p:cNvPr>
          <p:cNvPicPr>
            <a:picLocks noChangeAspect="1"/>
          </p:cNvPicPr>
          <p:nvPr/>
        </p:nvPicPr>
        <p:blipFill>
          <a:blip r:embed="rId3"/>
          <a:stretch>
            <a:fillRect/>
          </a:stretch>
        </p:blipFill>
        <p:spPr>
          <a:xfrm>
            <a:off x="1115568" y="2289567"/>
            <a:ext cx="2229161" cy="381053"/>
          </a:xfrm>
          <a:prstGeom prst="rect">
            <a:avLst/>
          </a:prstGeom>
        </p:spPr>
      </p:pic>
    </p:spTree>
    <p:extLst>
      <p:ext uri="{BB962C8B-B14F-4D97-AF65-F5344CB8AC3E}">
        <p14:creationId xmlns:p14="http://schemas.microsoft.com/office/powerpoint/2010/main" val="622586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0845A47B-8537-0A3E-685D-C1FFA2FE8182}"/>
              </a:ext>
            </a:extLst>
          </p:cNvPr>
          <p:cNvPicPr>
            <a:picLocks noGrp="1" noChangeAspect="1"/>
          </p:cNvPicPr>
          <p:nvPr>
            <p:ph idx="1"/>
          </p:nvPr>
        </p:nvPicPr>
        <p:blipFill>
          <a:blip r:embed="rId2"/>
          <a:stretch>
            <a:fillRect/>
          </a:stretch>
        </p:blipFill>
        <p:spPr>
          <a:xfrm>
            <a:off x="1116013" y="3359989"/>
            <a:ext cx="10167937" cy="1930309"/>
          </a:xfrm>
        </p:spPr>
      </p:pic>
      <p:pic>
        <p:nvPicPr>
          <p:cNvPr id="6" name="Resim 5">
            <a:extLst>
              <a:ext uri="{FF2B5EF4-FFF2-40B4-BE49-F238E27FC236}">
                <a16:creationId xmlns:a16="http://schemas.microsoft.com/office/drawing/2014/main" id="{EC745F7E-A477-4F6E-D528-BF2E96EA8B50}"/>
              </a:ext>
            </a:extLst>
          </p:cNvPr>
          <p:cNvPicPr>
            <a:picLocks noChangeAspect="1"/>
          </p:cNvPicPr>
          <p:nvPr/>
        </p:nvPicPr>
        <p:blipFill>
          <a:blip r:embed="rId3"/>
          <a:stretch>
            <a:fillRect/>
          </a:stretch>
        </p:blipFill>
        <p:spPr>
          <a:xfrm>
            <a:off x="1115568" y="2289567"/>
            <a:ext cx="2229161" cy="381053"/>
          </a:xfrm>
          <a:prstGeom prst="rect">
            <a:avLst/>
          </a:prstGeom>
        </p:spPr>
      </p:pic>
    </p:spTree>
    <p:extLst>
      <p:ext uri="{BB962C8B-B14F-4D97-AF65-F5344CB8AC3E}">
        <p14:creationId xmlns:p14="http://schemas.microsoft.com/office/powerpoint/2010/main" val="4024835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609CD-76E5-806D-6E10-342A48068A8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3A4E67E-7229-20A8-81CD-7358CFD3A0FB}"/>
              </a:ext>
            </a:extLst>
          </p:cNvPr>
          <p:cNvSpPr>
            <a:spLocks noGrp="1"/>
          </p:cNvSpPr>
          <p:nvPr>
            <p:ph type="title"/>
          </p:nvPr>
        </p:nvSpPr>
        <p:spPr/>
        <p:txBody>
          <a:bodyPr>
            <a:normAutofit/>
          </a:bodyPr>
          <a:lstStyle/>
          <a:p>
            <a:r>
              <a:rPr lang="tr-TR" dirty="0"/>
              <a:t>https://dnslytics.com/</a:t>
            </a:r>
          </a:p>
        </p:txBody>
      </p:sp>
      <p:pic>
        <p:nvPicPr>
          <p:cNvPr id="6" name="İçerik Yer Tutucusu 5">
            <a:extLst>
              <a:ext uri="{FF2B5EF4-FFF2-40B4-BE49-F238E27FC236}">
                <a16:creationId xmlns:a16="http://schemas.microsoft.com/office/drawing/2014/main" id="{043CCF3F-8CE8-5C99-D3B4-A71A24F9A161}"/>
              </a:ext>
            </a:extLst>
          </p:cNvPr>
          <p:cNvPicPr>
            <a:picLocks noGrp="1" noChangeAspect="1"/>
          </p:cNvPicPr>
          <p:nvPr>
            <p:ph idx="1"/>
          </p:nvPr>
        </p:nvPicPr>
        <p:blipFill>
          <a:blip r:embed="rId2"/>
          <a:stretch>
            <a:fillRect/>
          </a:stretch>
        </p:blipFill>
        <p:spPr>
          <a:xfrm>
            <a:off x="1590676" y="2177261"/>
            <a:ext cx="8573046" cy="3994939"/>
          </a:xfrm>
          <a:prstGeom prst="rect">
            <a:avLst/>
          </a:prstGeom>
        </p:spPr>
      </p:pic>
      <p:sp>
        <p:nvSpPr>
          <p:cNvPr id="4" name="Metin kutusu 3">
            <a:extLst>
              <a:ext uri="{FF2B5EF4-FFF2-40B4-BE49-F238E27FC236}">
                <a16:creationId xmlns:a16="http://schemas.microsoft.com/office/drawing/2014/main" id="{4CBB9322-C7CC-3932-13C4-E1C5E9086CE3}"/>
              </a:ext>
            </a:extLst>
          </p:cNvPr>
          <p:cNvSpPr txBox="1"/>
          <p:nvPr/>
        </p:nvSpPr>
        <p:spPr>
          <a:xfrm>
            <a:off x="3770744" y="3360407"/>
            <a:ext cx="29539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none" strike="noStrike" kern="1200" cap="none" spc="0" normalizeH="0" baseline="0" noProof="0" dirty="0">
                <a:ln>
                  <a:noFill/>
                </a:ln>
                <a:solidFill>
                  <a:srgbClr val="000000"/>
                </a:solidFill>
                <a:effectLst/>
                <a:uLnTx/>
                <a:uFillTx/>
                <a:latin typeface="Avenir Next LT Pro"/>
                <a:ea typeface="+mn-ea"/>
                <a:cs typeface="+mn-cs"/>
                <a:hlinkClick r:id="rId3">
                  <a:extLst>
                    <a:ext uri="{A12FA001-AC4F-418D-AE19-62706E023703}">
                      <ahyp:hlinkClr xmlns:ahyp="http://schemas.microsoft.com/office/drawing/2018/hyperlinkcolor" val="tx"/>
                    </a:ext>
                  </a:extLst>
                </a:hlinkClick>
              </a:rPr>
              <a:t>IP Report 95.183.203.28</a:t>
            </a:r>
            <a:endParaRPr kumimoji="0" lang="tr-TR" sz="14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5" name="Metin kutusu 4">
            <a:extLst>
              <a:ext uri="{FF2B5EF4-FFF2-40B4-BE49-F238E27FC236}">
                <a16:creationId xmlns:a16="http://schemas.microsoft.com/office/drawing/2014/main" id="{FEE1BA23-BB57-62B0-0036-DEFE1FE51099}"/>
              </a:ext>
            </a:extLst>
          </p:cNvPr>
          <p:cNvSpPr txBox="1"/>
          <p:nvPr/>
        </p:nvSpPr>
        <p:spPr>
          <a:xfrm>
            <a:off x="3989819" y="3926271"/>
            <a:ext cx="29539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sng" strike="noStrike" kern="1200" cap="none" spc="0" normalizeH="0" baseline="0" noProof="0" dirty="0" err="1">
                <a:ln>
                  <a:noFill/>
                </a:ln>
                <a:solidFill>
                  <a:srgbClr val="000000"/>
                </a:solidFill>
                <a:effectLst/>
                <a:highlight>
                  <a:srgbClr val="FFFFFF"/>
                </a:highlight>
                <a:uLnTx/>
                <a:uFillTx/>
                <a:latin typeface="system-ui"/>
                <a:ea typeface="+mn-ea"/>
                <a:cs typeface="+mn-cs"/>
                <a:hlinkClick r:id="rId4">
                  <a:extLst>
                    <a:ext uri="{A12FA001-AC4F-418D-AE19-62706E023703}">
                      <ahyp:hlinkClr xmlns:ahyp="http://schemas.microsoft.com/office/drawing/2018/hyperlinkcolor" val="tx"/>
                    </a:ext>
                  </a:extLst>
                </a:hlinkClick>
              </a:rPr>
              <a:t>Reverse</a:t>
            </a:r>
            <a:r>
              <a:rPr kumimoji="0" lang="tr-TR" sz="1400" b="0" i="0" u="sng" strike="noStrike" kern="1200" cap="none" spc="0" normalizeH="0" baseline="0" noProof="0" dirty="0">
                <a:ln>
                  <a:noFill/>
                </a:ln>
                <a:solidFill>
                  <a:srgbClr val="000000"/>
                </a:solidFill>
                <a:effectLst/>
                <a:highlight>
                  <a:srgbClr val="FFFFFF"/>
                </a:highlight>
                <a:uLnTx/>
                <a:uFillTx/>
                <a:latin typeface="system-ui"/>
                <a:ea typeface="+mn-ea"/>
                <a:cs typeface="+mn-cs"/>
                <a:hlinkClick r:id="rId4">
                  <a:extLst>
                    <a:ext uri="{A12FA001-AC4F-418D-AE19-62706E023703}">
                      <ahyp:hlinkClr xmlns:ahyp="http://schemas.microsoft.com/office/drawing/2018/hyperlinkcolor" val="tx"/>
                    </a:ext>
                  </a:extLst>
                </a:hlinkClick>
              </a:rPr>
              <a:t> IP 95.183.203.28</a:t>
            </a:r>
            <a:endParaRPr kumimoji="0" lang="tr-TR" sz="1400" b="0" i="0" u="none" strike="noStrike" kern="1200" cap="none" spc="0" normalizeH="0" baseline="0" noProof="0" dirty="0">
              <a:ln>
                <a:noFill/>
              </a:ln>
              <a:solidFill>
                <a:srgbClr val="000000"/>
              </a:solidFill>
              <a:effectLst/>
              <a:uLnTx/>
              <a:uFillTx/>
              <a:latin typeface="Avenir Next LT Pro"/>
              <a:ea typeface="+mn-ea"/>
              <a:cs typeface="+mn-cs"/>
            </a:endParaRPr>
          </a:p>
        </p:txBody>
      </p:sp>
      <p:sp>
        <p:nvSpPr>
          <p:cNvPr id="7" name="Metin kutusu 6">
            <a:extLst>
              <a:ext uri="{FF2B5EF4-FFF2-40B4-BE49-F238E27FC236}">
                <a16:creationId xmlns:a16="http://schemas.microsoft.com/office/drawing/2014/main" id="{45E115DF-CB59-1A4D-F811-22F246F38541}"/>
              </a:ext>
            </a:extLst>
          </p:cNvPr>
          <p:cNvSpPr txBox="1"/>
          <p:nvPr/>
        </p:nvSpPr>
        <p:spPr>
          <a:xfrm>
            <a:off x="4027919" y="5109417"/>
            <a:ext cx="29539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sng" strike="noStrike" kern="1200" cap="none" spc="0" normalizeH="0" baseline="0" noProof="0" dirty="0">
                <a:ln>
                  <a:noFill/>
                </a:ln>
                <a:solidFill>
                  <a:srgbClr val="000000"/>
                </a:solidFill>
                <a:effectLst/>
                <a:highlight>
                  <a:srgbClr val="FFFFFF"/>
                </a:highlight>
                <a:uLnTx/>
                <a:uFillTx/>
                <a:latin typeface="system-ui"/>
                <a:ea typeface="+mn-ea"/>
                <a:cs typeface="+mn-cs"/>
                <a:hlinkClick r:id="rId5">
                  <a:extLst>
                    <a:ext uri="{A12FA001-AC4F-418D-AE19-62706E023703}">
                      <ahyp:hlinkClr xmlns:ahyp="http://schemas.microsoft.com/office/drawing/2018/hyperlinkcolor" val="tx"/>
                    </a:ext>
                  </a:extLst>
                </a:hlinkClick>
              </a:rPr>
              <a:t>Domain Report gelisim.edu.tr</a:t>
            </a:r>
            <a:endParaRPr kumimoji="0" lang="tr-TR" sz="14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4036485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https://cyber-xray.com/</a:t>
            </a:r>
          </a:p>
        </p:txBody>
      </p:sp>
      <p:pic>
        <p:nvPicPr>
          <p:cNvPr id="5" name="İçerik Yer Tutucusu 4">
            <a:extLst>
              <a:ext uri="{FF2B5EF4-FFF2-40B4-BE49-F238E27FC236}">
                <a16:creationId xmlns:a16="http://schemas.microsoft.com/office/drawing/2014/main" id="{20A3AC65-10E3-AAEB-8201-D3BE29AFA52C}"/>
              </a:ext>
            </a:extLst>
          </p:cNvPr>
          <p:cNvPicPr>
            <a:picLocks noGrp="1" noChangeAspect="1"/>
          </p:cNvPicPr>
          <p:nvPr>
            <p:ph idx="1"/>
          </p:nvPr>
        </p:nvPicPr>
        <p:blipFill>
          <a:blip r:embed="rId2"/>
          <a:stretch>
            <a:fillRect/>
          </a:stretch>
        </p:blipFill>
        <p:spPr>
          <a:xfrm>
            <a:off x="1116013" y="2808602"/>
            <a:ext cx="10167937" cy="3033084"/>
          </a:xfrm>
        </p:spPr>
      </p:pic>
      <p:pic>
        <p:nvPicPr>
          <p:cNvPr id="6" name="Resim 5">
            <a:extLst>
              <a:ext uri="{FF2B5EF4-FFF2-40B4-BE49-F238E27FC236}">
                <a16:creationId xmlns:a16="http://schemas.microsoft.com/office/drawing/2014/main" id="{1B76AF52-FC01-237D-4984-36E7B511B3E4}"/>
              </a:ext>
            </a:extLst>
          </p:cNvPr>
          <p:cNvPicPr>
            <a:picLocks noChangeAspect="1"/>
          </p:cNvPicPr>
          <p:nvPr/>
        </p:nvPicPr>
        <p:blipFill>
          <a:blip r:embed="rId3"/>
          <a:stretch>
            <a:fillRect/>
          </a:stretch>
        </p:blipFill>
        <p:spPr>
          <a:xfrm>
            <a:off x="1115568" y="2289567"/>
            <a:ext cx="2229161" cy="381053"/>
          </a:xfrm>
          <a:prstGeom prst="rect">
            <a:avLst/>
          </a:prstGeom>
        </p:spPr>
      </p:pic>
    </p:spTree>
    <p:extLst>
      <p:ext uri="{BB962C8B-B14F-4D97-AF65-F5344CB8AC3E}">
        <p14:creationId xmlns:p14="http://schemas.microsoft.com/office/powerpoint/2010/main" val="3053971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https://host.io/</a:t>
            </a:r>
          </a:p>
        </p:txBody>
      </p:sp>
      <p:pic>
        <p:nvPicPr>
          <p:cNvPr id="5" name="İçerik Yer Tutucusu 4">
            <a:extLst>
              <a:ext uri="{FF2B5EF4-FFF2-40B4-BE49-F238E27FC236}">
                <a16:creationId xmlns:a16="http://schemas.microsoft.com/office/drawing/2014/main" id="{A8408C9F-64EB-5757-630D-A3C5659D677C}"/>
              </a:ext>
            </a:extLst>
          </p:cNvPr>
          <p:cNvPicPr>
            <a:picLocks noGrp="1" noChangeAspect="1"/>
          </p:cNvPicPr>
          <p:nvPr>
            <p:ph idx="1"/>
          </p:nvPr>
        </p:nvPicPr>
        <p:blipFill>
          <a:blip r:embed="rId2"/>
          <a:stretch>
            <a:fillRect/>
          </a:stretch>
        </p:blipFill>
        <p:spPr>
          <a:xfrm>
            <a:off x="1620504" y="2478088"/>
            <a:ext cx="9158955" cy="3694112"/>
          </a:xfrm>
        </p:spPr>
      </p:pic>
    </p:spTree>
    <p:extLst>
      <p:ext uri="{BB962C8B-B14F-4D97-AF65-F5344CB8AC3E}">
        <p14:creationId xmlns:p14="http://schemas.microsoft.com/office/powerpoint/2010/main" val="803278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https://host.io/</a:t>
            </a:r>
          </a:p>
        </p:txBody>
      </p:sp>
      <p:pic>
        <p:nvPicPr>
          <p:cNvPr id="5" name="İçerik Yer Tutucusu 4">
            <a:extLst>
              <a:ext uri="{FF2B5EF4-FFF2-40B4-BE49-F238E27FC236}">
                <a16:creationId xmlns:a16="http://schemas.microsoft.com/office/drawing/2014/main" id="{87B8E45C-DE7E-D057-BD26-5FA6996E2400}"/>
              </a:ext>
            </a:extLst>
          </p:cNvPr>
          <p:cNvPicPr>
            <a:picLocks noGrp="1" noChangeAspect="1"/>
          </p:cNvPicPr>
          <p:nvPr>
            <p:ph idx="1"/>
          </p:nvPr>
        </p:nvPicPr>
        <p:blipFill>
          <a:blip r:embed="rId2"/>
          <a:stretch>
            <a:fillRect/>
          </a:stretch>
        </p:blipFill>
        <p:spPr>
          <a:xfrm>
            <a:off x="2566487" y="2478088"/>
            <a:ext cx="7266988" cy="3694112"/>
          </a:xfrm>
        </p:spPr>
      </p:pic>
    </p:spTree>
    <p:extLst>
      <p:ext uri="{BB962C8B-B14F-4D97-AF65-F5344CB8AC3E}">
        <p14:creationId xmlns:p14="http://schemas.microsoft.com/office/powerpoint/2010/main" val="209228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https://host.io/</a:t>
            </a:r>
          </a:p>
        </p:txBody>
      </p:sp>
      <p:pic>
        <p:nvPicPr>
          <p:cNvPr id="5" name="İçerik Yer Tutucusu 4">
            <a:extLst>
              <a:ext uri="{FF2B5EF4-FFF2-40B4-BE49-F238E27FC236}">
                <a16:creationId xmlns:a16="http://schemas.microsoft.com/office/drawing/2014/main" id="{C972C526-BDA6-3185-F7F8-DD168C52FF87}"/>
              </a:ext>
            </a:extLst>
          </p:cNvPr>
          <p:cNvPicPr>
            <a:picLocks noGrp="1" noChangeAspect="1"/>
          </p:cNvPicPr>
          <p:nvPr>
            <p:ph idx="1"/>
          </p:nvPr>
        </p:nvPicPr>
        <p:blipFill>
          <a:blip r:embed="rId2"/>
          <a:stretch>
            <a:fillRect/>
          </a:stretch>
        </p:blipFill>
        <p:spPr>
          <a:xfrm>
            <a:off x="1116013" y="3766280"/>
            <a:ext cx="10167937" cy="1117727"/>
          </a:xfrm>
        </p:spPr>
      </p:pic>
    </p:spTree>
    <p:extLst>
      <p:ext uri="{BB962C8B-B14F-4D97-AF65-F5344CB8AC3E}">
        <p14:creationId xmlns:p14="http://schemas.microsoft.com/office/powerpoint/2010/main" val="1697629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https://host.io/</a:t>
            </a:r>
          </a:p>
        </p:txBody>
      </p:sp>
      <p:pic>
        <p:nvPicPr>
          <p:cNvPr id="5" name="İçerik Yer Tutucusu 4">
            <a:extLst>
              <a:ext uri="{FF2B5EF4-FFF2-40B4-BE49-F238E27FC236}">
                <a16:creationId xmlns:a16="http://schemas.microsoft.com/office/drawing/2014/main" id="{E1766C34-728E-0EA4-E1B4-EE26F5F3D122}"/>
              </a:ext>
            </a:extLst>
          </p:cNvPr>
          <p:cNvPicPr>
            <a:picLocks noGrp="1" noChangeAspect="1"/>
          </p:cNvPicPr>
          <p:nvPr>
            <p:ph idx="1"/>
          </p:nvPr>
        </p:nvPicPr>
        <p:blipFill>
          <a:blip r:embed="rId2"/>
          <a:stretch>
            <a:fillRect/>
          </a:stretch>
        </p:blipFill>
        <p:spPr>
          <a:xfrm>
            <a:off x="2300006" y="2478088"/>
            <a:ext cx="7799951" cy="3694112"/>
          </a:xfrm>
        </p:spPr>
      </p:pic>
    </p:spTree>
    <p:extLst>
      <p:ext uri="{BB962C8B-B14F-4D97-AF65-F5344CB8AC3E}">
        <p14:creationId xmlns:p14="http://schemas.microsoft.com/office/powerpoint/2010/main" val="468560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https://host.io/</a:t>
            </a:r>
          </a:p>
        </p:txBody>
      </p:sp>
      <p:pic>
        <p:nvPicPr>
          <p:cNvPr id="5" name="İçerik Yer Tutucusu 4">
            <a:extLst>
              <a:ext uri="{FF2B5EF4-FFF2-40B4-BE49-F238E27FC236}">
                <a16:creationId xmlns:a16="http://schemas.microsoft.com/office/drawing/2014/main" id="{78BF4DCC-5501-11EA-52D9-510EEE6A1863}"/>
              </a:ext>
            </a:extLst>
          </p:cNvPr>
          <p:cNvPicPr>
            <a:picLocks noGrp="1" noChangeAspect="1"/>
          </p:cNvPicPr>
          <p:nvPr>
            <p:ph idx="1"/>
          </p:nvPr>
        </p:nvPicPr>
        <p:blipFill>
          <a:blip r:embed="rId2"/>
          <a:stretch>
            <a:fillRect/>
          </a:stretch>
        </p:blipFill>
        <p:spPr>
          <a:xfrm>
            <a:off x="1116013" y="3247969"/>
            <a:ext cx="10167937" cy="2154350"/>
          </a:xfrm>
        </p:spPr>
      </p:pic>
    </p:spTree>
    <p:extLst>
      <p:ext uri="{BB962C8B-B14F-4D97-AF65-F5344CB8AC3E}">
        <p14:creationId xmlns:p14="http://schemas.microsoft.com/office/powerpoint/2010/main" val="946123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https://crt.sh/</a:t>
            </a:r>
          </a:p>
        </p:txBody>
      </p:sp>
      <p:pic>
        <p:nvPicPr>
          <p:cNvPr id="5" name="İçerik Yer Tutucusu 4">
            <a:extLst>
              <a:ext uri="{FF2B5EF4-FFF2-40B4-BE49-F238E27FC236}">
                <a16:creationId xmlns:a16="http://schemas.microsoft.com/office/drawing/2014/main" id="{A32DC1BB-88AB-BC3F-CF84-AEF3103C1CBF}"/>
              </a:ext>
            </a:extLst>
          </p:cNvPr>
          <p:cNvPicPr>
            <a:picLocks noGrp="1" noChangeAspect="1"/>
          </p:cNvPicPr>
          <p:nvPr>
            <p:ph idx="1"/>
          </p:nvPr>
        </p:nvPicPr>
        <p:blipFill>
          <a:blip r:embed="rId2"/>
          <a:stretch>
            <a:fillRect/>
          </a:stretch>
        </p:blipFill>
        <p:spPr>
          <a:xfrm>
            <a:off x="2162382" y="2478088"/>
            <a:ext cx="8075199" cy="3694112"/>
          </a:xfrm>
        </p:spPr>
      </p:pic>
    </p:spTree>
    <p:extLst>
      <p:ext uri="{BB962C8B-B14F-4D97-AF65-F5344CB8AC3E}">
        <p14:creationId xmlns:p14="http://schemas.microsoft.com/office/powerpoint/2010/main" val="3006591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https://crt.sh/</a:t>
            </a:r>
          </a:p>
        </p:txBody>
      </p:sp>
      <p:pic>
        <p:nvPicPr>
          <p:cNvPr id="5" name="İçerik Yer Tutucusu 4">
            <a:extLst>
              <a:ext uri="{FF2B5EF4-FFF2-40B4-BE49-F238E27FC236}">
                <a16:creationId xmlns:a16="http://schemas.microsoft.com/office/drawing/2014/main" id="{73820783-B180-4BD6-C1FE-03C1DD3C9539}"/>
              </a:ext>
            </a:extLst>
          </p:cNvPr>
          <p:cNvPicPr>
            <a:picLocks noGrp="1" noChangeAspect="1"/>
          </p:cNvPicPr>
          <p:nvPr>
            <p:ph idx="1"/>
          </p:nvPr>
        </p:nvPicPr>
        <p:blipFill>
          <a:blip r:embed="rId2"/>
          <a:stretch>
            <a:fillRect/>
          </a:stretch>
        </p:blipFill>
        <p:spPr>
          <a:xfrm>
            <a:off x="2625448" y="2478088"/>
            <a:ext cx="7149067" cy="3694112"/>
          </a:xfrm>
        </p:spPr>
      </p:pic>
    </p:spTree>
    <p:extLst>
      <p:ext uri="{BB962C8B-B14F-4D97-AF65-F5344CB8AC3E}">
        <p14:creationId xmlns:p14="http://schemas.microsoft.com/office/powerpoint/2010/main" val="420848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pic>
        <p:nvPicPr>
          <p:cNvPr id="1026" name="Picture 2">
            <a:extLst>
              <a:ext uri="{FF2B5EF4-FFF2-40B4-BE49-F238E27FC236}">
                <a16:creationId xmlns:a16="http://schemas.microsoft.com/office/drawing/2014/main" id="{8808CE7E-DC0E-2B15-EF0B-181169ADAC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766" y="2478088"/>
            <a:ext cx="8504430" cy="3694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69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pic>
        <p:nvPicPr>
          <p:cNvPr id="2050" name="Picture 2">
            <a:extLst>
              <a:ext uri="{FF2B5EF4-FFF2-40B4-BE49-F238E27FC236}">
                <a16:creationId xmlns:a16="http://schemas.microsoft.com/office/drawing/2014/main" id="{689E1E0B-7A40-68A1-E3A5-9CD0E55A30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7966" y="2888649"/>
            <a:ext cx="10044030" cy="2872989"/>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CBF4B8DF-4D8C-E229-FF2A-DDB619EEC7D8}"/>
              </a:ext>
            </a:extLst>
          </p:cNvPr>
          <p:cNvSpPr txBox="1"/>
          <p:nvPr/>
        </p:nvSpPr>
        <p:spPr>
          <a:xfrm>
            <a:off x="1115568" y="2426984"/>
            <a:ext cx="609456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 çok kullanılan 10 ürün:</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tr-TR" sz="1800" b="0" i="0" u="none" strike="noStrike" kern="1200" cap="none" spc="0" normalizeH="0" baseline="0" noProof="0" dirty="0">
                <a:ln>
                  <a:noFill/>
                </a:ln>
                <a:solidFill>
                  <a:srgbClr val="000000"/>
                </a:solidFill>
                <a:effectLst/>
                <a:uLnTx/>
                <a:uFillTx/>
                <a:latin typeface="Avenir Next LT Pro"/>
                <a:ea typeface="+mn-ea"/>
                <a:cs typeface="+mn-cs"/>
              </a:rPr>
            </a:b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3682937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https://dnslytics.com/</a:t>
            </a:r>
          </a:p>
        </p:txBody>
      </p:sp>
      <p:pic>
        <p:nvPicPr>
          <p:cNvPr id="5" name="İçerik Yer Tutucusu 4">
            <a:extLst>
              <a:ext uri="{FF2B5EF4-FFF2-40B4-BE49-F238E27FC236}">
                <a16:creationId xmlns:a16="http://schemas.microsoft.com/office/drawing/2014/main" id="{DC1B3319-7942-57E0-0898-CFE7838A74E9}"/>
              </a:ext>
            </a:extLst>
          </p:cNvPr>
          <p:cNvPicPr>
            <a:picLocks noGrp="1" noChangeAspect="1"/>
          </p:cNvPicPr>
          <p:nvPr>
            <p:ph idx="1"/>
          </p:nvPr>
        </p:nvPicPr>
        <p:blipFill>
          <a:blip r:embed="rId2"/>
          <a:stretch>
            <a:fillRect/>
          </a:stretch>
        </p:blipFill>
        <p:spPr>
          <a:xfrm>
            <a:off x="1259482" y="2478088"/>
            <a:ext cx="9880999" cy="3694112"/>
          </a:xfrm>
        </p:spPr>
      </p:pic>
      <p:sp>
        <p:nvSpPr>
          <p:cNvPr id="3" name="Metin kutusu 2">
            <a:extLst>
              <a:ext uri="{FF2B5EF4-FFF2-40B4-BE49-F238E27FC236}">
                <a16:creationId xmlns:a16="http://schemas.microsoft.com/office/drawing/2014/main" id="{64754F1D-8129-9618-5B34-8EDE7842F2C1}"/>
              </a:ext>
            </a:extLst>
          </p:cNvPr>
          <p:cNvSpPr txBox="1"/>
          <p:nvPr/>
        </p:nvSpPr>
        <p:spPr>
          <a:xfrm>
            <a:off x="4237469" y="3559430"/>
            <a:ext cx="2953906"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400" b="0" i="0" u="sng" strike="noStrike" kern="1200" cap="none" spc="0" normalizeH="0" baseline="0" noProof="0" dirty="0">
                <a:ln>
                  <a:noFill/>
                </a:ln>
                <a:solidFill>
                  <a:srgbClr val="000000"/>
                </a:solidFill>
                <a:effectLst/>
                <a:highlight>
                  <a:srgbClr val="FFFFFF"/>
                </a:highlight>
                <a:uLnTx/>
                <a:uFillTx/>
                <a:latin typeface="system-ui"/>
                <a:ea typeface="+mn-ea"/>
                <a:cs typeface="+mn-cs"/>
                <a:hlinkClick r:id="rId3">
                  <a:extLst>
                    <a:ext uri="{A12FA001-AC4F-418D-AE19-62706E023703}">
                      <ahyp:hlinkClr xmlns:ahyp="http://schemas.microsoft.com/office/drawing/2018/hyperlinkcolor" val="tx"/>
                    </a:ext>
                  </a:extLst>
                </a:hlinkClick>
              </a:rPr>
              <a:t>Domain Report gelisim.edu.tr</a:t>
            </a:r>
            <a:endParaRPr kumimoji="0" lang="tr-TR" sz="14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1266040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pic>
        <p:nvPicPr>
          <p:cNvPr id="3074" name="Picture 2">
            <a:extLst>
              <a:ext uri="{FF2B5EF4-FFF2-40B4-BE49-F238E27FC236}">
                <a16:creationId xmlns:a16="http://schemas.microsoft.com/office/drawing/2014/main" id="{72B1008B-D085-D6EA-D6AF-F9CC77F296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4130" y="3631664"/>
            <a:ext cx="5791702" cy="1386960"/>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C0D652F1-13DC-2594-5463-5857BB8A5A63}"/>
              </a:ext>
            </a:extLst>
          </p:cNvPr>
          <p:cNvSpPr txBox="1"/>
          <p:nvPr/>
        </p:nvSpPr>
        <p:spPr>
          <a:xfrm>
            <a:off x="3237062" y="2868131"/>
            <a:ext cx="609456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Açık port sayısı:</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tr-TR" sz="1800" b="0" i="0" u="none" strike="noStrike" kern="1200" cap="none" spc="0" normalizeH="0" baseline="0" noProof="0" dirty="0">
                <a:ln>
                  <a:noFill/>
                </a:ln>
                <a:solidFill>
                  <a:srgbClr val="000000"/>
                </a:solidFill>
                <a:effectLst/>
                <a:uLnTx/>
                <a:uFillTx/>
                <a:latin typeface="Avenir Next LT Pro"/>
                <a:ea typeface="+mn-ea"/>
                <a:cs typeface="+mn-cs"/>
              </a:rPr>
            </a:b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3824239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pic>
        <p:nvPicPr>
          <p:cNvPr id="4098" name="Picture 2">
            <a:extLst>
              <a:ext uri="{FF2B5EF4-FFF2-40B4-BE49-F238E27FC236}">
                <a16:creationId xmlns:a16="http://schemas.microsoft.com/office/drawing/2014/main" id="{218A6871-2EB4-FAA7-CC89-4EEC423DF5A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5428" y="2478088"/>
            <a:ext cx="7089106" cy="3694112"/>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D5741A1A-D7B7-DDD5-014A-52B7ABACA6A0}"/>
              </a:ext>
            </a:extLst>
          </p:cNvPr>
          <p:cNvSpPr txBox="1"/>
          <p:nvPr/>
        </p:nvSpPr>
        <p:spPr>
          <a:xfrm>
            <a:off x="2262277" y="2108756"/>
            <a:ext cx="609456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En fazla kullanılan 10 açık port:</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10416688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indent="0" rtl="0">
              <a:spcBef>
                <a:spcPts val="0"/>
              </a:spcBef>
              <a:spcAft>
                <a:spcPts val="0"/>
              </a:spcAft>
              <a:buNone/>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Her portun tehlike boyutu aynı değildir. Bazı portlar diğerlerine göre sömürüldüğü zaman daha tehlikeli sonuçlar getirebilir. Bu yüzden saldırganlar bu portları kullanmayı daha çok tercih eder. Bu portlardan bazıları şunlardır:</a:t>
            </a:r>
          </a:p>
        </p:txBody>
      </p:sp>
    </p:spTree>
    <p:extLst>
      <p:ext uri="{BB962C8B-B14F-4D97-AF65-F5344CB8AC3E}">
        <p14:creationId xmlns:p14="http://schemas.microsoft.com/office/powerpoint/2010/main" val="2493795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2000" b="1" i="0" u="sng" strike="noStrike" dirty="0">
                <a:effectLst/>
                <a:latin typeface="Calibri" panose="020F0502020204030204" pitchFamily="34" charset="0"/>
                <a:ea typeface="Calibri" panose="020F0502020204030204" pitchFamily="34" charset="0"/>
                <a:cs typeface="Calibri" panose="020F0502020204030204" pitchFamily="34" charset="0"/>
              </a:rPr>
              <a:t>MySQL (My </a:t>
            </a:r>
            <a:r>
              <a:rPr lang="tr-TR" sz="2000" b="1" i="0" u="sng" strike="noStrike" dirty="0" err="1">
                <a:effectLst/>
                <a:latin typeface="Calibri" panose="020F0502020204030204" pitchFamily="34" charset="0"/>
                <a:ea typeface="Calibri" panose="020F0502020204030204" pitchFamily="34" charset="0"/>
                <a:cs typeface="Calibri" panose="020F0502020204030204" pitchFamily="34" charset="0"/>
              </a:rPr>
              <a:t>Structed</a:t>
            </a:r>
            <a:r>
              <a:rPr lang="tr-TR" sz="2000" b="1" i="0" u="sng" strike="noStrike" dirty="0">
                <a:effectLst/>
                <a:latin typeface="Calibri" panose="020F0502020204030204" pitchFamily="34" charset="0"/>
                <a:ea typeface="Calibri" panose="020F0502020204030204" pitchFamily="34" charset="0"/>
                <a:cs typeface="Calibri" panose="020F0502020204030204" pitchFamily="34" charset="0"/>
              </a:rPr>
              <a:t> Query Language) – 3306</a:t>
            </a:r>
          </a:p>
          <a:p>
            <a:pPr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Hızlı bir veri tabanı yönetim sistemidir.</a:t>
            </a:r>
            <a:endParaRPr lang="tr-TR" sz="1200" b="1" u="sng" dirty="0">
              <a:effectLst/>
              <a:latin typeface="Calibri" panose="020F0502020204030204" pitchFamily="34" charset="0"/>
              <a:ea typeface="Calibri" panose="020F0502020204030204" pitchFamily="34" charset="0"/>
              <a:cs typeface="Calibri" panose="020F0502020204030204" pitchFamily="34" charset="0"/>
            </a:endParaRPr>
          </a:p>
          <a:p>
            <a:pPr marL="0" indent="0" rtl="0">
              <a:spcBef>
                <a:spcPts val="0"/>
              </a:spcBef>
              <a:spcAft>
                <a:spcPts val="0"/>
              </a:spcAft>
              <a:buNone/>
            </a:pPr>
            <a:endParaRPr lang="tr-TR" sz="1200" b="1" u="sng" dirty="0">
              <a:latin typeface="Calibri" panose="020F0502020204030204" pitchFamily="34" charset="0"/>
              <a:ea typeface="Calibri" panose="020F0502020204030204" pitchFamily="34" charset="0"/>
              <a:cs typeface="Calibri" panose="020F0502020204030204" pitchFamily="34" charset="0"/>
            </a:endParaRPr>
          </a:p>
          <a:p>
            <a:pPr marL="0" indent="0" rtl="0">
              <a:spcBef>
                <a:spcPts val="0"/>
              </a:spcBef>
              <a:spcAft>
                <a:spcPts val="0"/>
              </a:spcAft>
              <a:buNone/>
            </a:pPr>
            <a:endParaRPr lang="tr-TR" sz="1200" b="1" u="sng" dirty="0">
              <a:latin typeface="Calibri" panose="020F0502020204030204" pitchFamily="34" charset="0"/>
              <a:ea typeface="Calibri" panose="020F0502020204030204" pitchFamily="34" charset="0"/>
              <a:cs typeface="Calibri" panose="020F0502020204030204" pitchFamily="34" charset="0"/>
            </a:endParaRPr>
          </a:p>
          <a:p>
            <a:pPr marL="0" indent="0" rtl="0">
              <a:spcBef>
                <a:spcPts val="0"/>
              </a:spcBef>
              <a:spcAft>
                <a:spcPts val="0"/>
              </a:spcAft>
              <a:buNone/>
            </a:pPr>
            <a:endParaRPr lang="tr-TR" sz="1200" b="1" u="sng" dirty="0">
              <a:latin typeface="Calibri" panose="020F0502020204030204" pitchFamily="34" charset="0"/>
              <a:ea typeface="Calibri" panose="020F0502020204030204" pitchFamily="34" charset="0"/>
              <a:cs typeface="Calibri" panose="020F0502020204030204" pitchFamily="34" charset="0"/>
            </a:endParaRPr>
          </a:p>
          <a:p>
            <a:pPr marL="0" indent="0" rtl="0">
              <a:spcBef>
                <a:spcPts val="0"/>
              </a:spcBef>
              <a:spcAft>
                <a:spcPts val="0"/>
              </a:spcAft>
              <a:buNone/>
            </a:pPr>
            <a:endParaRPr lang="tr-TR" sz="1200" b="1" u="sng" dirty="0">
              <a:latin typeface="Calibri" panose="020F0502020204030204" pitchFamily="34" charset="0"/>
              <a:ea typeface="Calibri" panose="020F0502020204030204" pitchFamily="34" charset="0"/>
              <a:cs typeface="Calibri" panose="020F0502020204030204" pitchFamily="34" charset="0"/>
            </a:endParaRPr>
          </a:p>
          <a:p>
            <a:pPr marL="0" indent="0" rtl="0">
              <a:spcBef>
                <a:spcPts val="0"/>
              </a:spcBef>
              <a:spcAft>
                <a:spcPts val="0"/>
              </a:spcAft>
              <a:buNone/>
            </a:pPr>
            <a:endParaRPr lang="tr-TR" sz="1200" b="1" u="sng"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br>
              <a:rPr lang="tr-TR" sz="1200" b="1" u="sng" dirty="0">
                <a:effectLst/>
                <a:latin typeface="Calibri" panose="020F0502020204030204" pitchFamily="34" charset="0"/>
                <a:ea typeface="Calibri" panose="020F0502020204030204" pitchFamily="34" charset="0"/>
                <a:cs typeface="Calibri" panose="020F0502020204030204" pitchFamily="34" charset="0"/>
              </a:rPr>
            </a:br>
            <a:r>
              <a:rPr lang="tr-TR" sz="2000" b="1" u="sng" dirty="0">
                <a:latin typeface="Calibri" panose="020F0502020204030204" pitchFamily="34" charset="0"/>
                <a:ea typeface="Calibri" panose="020F0502020204030204" pitchFamily="34" charset="0"/>
                <a:cs typeface="Calibri" panose="020F0502020204030204" pitchFamily="34" charset="0"/>
              </a:rPr>
              <a:t>FTP (File Transfer Protocol) - 20,21</a:t>
            </a:r>
          </a:p>
          <a:p>
            <a:pPr>
              <a:spcBef>
                <a:spcPts val="0"/>
              </a:spcBef>
            </a:pPr>
            <a:r>
              <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rPr>
              <a:t>Dosya paylaşımı için kullanılan bir TCP bağlantı noktasıdır. Eğer engellenmediyse "Anonymous" kullanıcı ismini ve "Anonymous" şifresini kullanılarak girilebilir. Brute </a:t>
            </a:r>
            <a:r>
              <a:rPr lang="tr-TR" sz="1800" dirty="0" err="1">
                <a:solidFill>
                  <a:srgbClr val="000000"/>
                </a:solidFill>
                <a:latin typeface="Calibri" panose="020F0502020204030204" pitchFamily="34" charset="0"/>
                <a:ea typeface="Calibri" panose="020F0502020204030204" pitchFamily="34" charset="0"/>
                <a:cs typeface="Calibri" panose="020F0502020204030204" pitchFamily="34" charset="0"/>
              </a:rPr>
              <a:t>force</a:t>
            </a:r>
            <a:r>
              <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rPr>
              <a:t> saldırısı yapılıp giriş yapılacağından dikkat edilmesi gereken bir porttur.</a:t>
            </a:r>
          </a:p>
        </p:txBody>
      </p:sp>
    </p:spTree>
    <p:extLst>
      <p:ext uri="{BB962C8B-B14F-4D97-AF65-F5344CB8AC3E}">
        <p14:creationId xmlns:p14="http://schemas.microsoft.com/office/powerpoint/2010/main" val="3927149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a:spcBef>
                <a:spcPts val="0"/>
              </a:spcBef>
              <a:spcAft>
                <a:spcPts val="0"/>
              </a:spcAft>
              <a:buNone/>
            </a:pPr>
            <a:r>
              <a:rPr lang="tr-TR" sz="2000" b="1" u="sng" dirty="0">
                <a:latin typeface="Calibri" panose="020F0502020204030204" pitchFamily="34" charset="0"/>
                <a:ea typeface="Calibri" panose="020F0502020204030204" pitchFamily="34" charset="0"/>
                <a:cs typeface="Calibri" panose="020F0502020204030204" pitchFamily="34" charset="0"/>
              </a:rPr>
              <a:t>SSH (</a:t>
            </a:r>
            <a:r>
              <a:rPr lang="tr-TR" sz="2000" b="1" u="sng" dirty="0" err="1">
                <a:latin typeface="Calibri" panose="020F0502020204030204" pitchFamily="34" charset="0"/>
                <a:ea typeface="Calibri" panose="020F0502020204030204" pitchFamily="34" charset="0"/>
                <a:cs typeface="Calibri" panose="020F0502020204030204" pitchFamily="34" charset="0"/>
              </a:rPr>
              <a:t>Secure</a:t>
            </a:r>
            <a:r>
              <a:rPr lang="tr-TR" sz="2000" b="1" u="sng" dirty="0">
                <a:latin typeface="Calibri" panose="020F0502020204030204" pitchFamily="34" charset="0"/>
                <a:ea typeface="Calibri" panose="020F0502020204030204" pitchFamily="34" charset="0"/>
                <a:cs typeface="Calibri" panose="020F0502020204030204" pitchFamily="34" charset="0"/>
              </a:rPr>
              <a:t> Shell) – 22</a:t>
            </a:r>
          </a:p>
          <a:p>
            <a:pPr>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Sunuculara güvenli bir şekilde uzaktan erişim sağlamak için kullanılan bir TCP bağlantı noktasıdır. Brute </a:t>
            </a:r>
            <a:r>
              <a:rPr lang="tr-TR" sz="1800" dirty="0" err="1">
                <a:latin typeface="Calibri" panose="020F0502020204030204" pitchFamily="34" charset="0"/>
                <a:ea typeface="Calibri" panose="020F0502020204030204" pitchFamily="34" charset="0"/>
                <a:cs typeface="Calibri" panose="020F0502020204030204" pitchFamily="34" charset="0"/>
              </a:rPr>
              <a:t>force</a:t>
            </a:r>
            <a:r>
              <a:rPr lang="tr-TR" sz="1800" dirty="0">
                <a:latin typeface="Calibri" panose="020F0502020204030204" pitchFamily="34" charset="0"/>
                <a:ea typeface="Calibri" panose="020F0502020204030204" pitchFamily="34" charset="0"/>
                <a:cs typeface="Calibri" panose="020F0502020204030204" pitchFamily="34" charset="0"/>
              </a:rPr>
              <a:t> yapılarak yetkisiz erişim yapılabilir.</a:t>
            </a:r>
          </a:p>
          <a:p>
            <a:pPr marL="0" indent="0">
              <a:spcBef>
                <a:spcPts val="0"/>
              </a:spcBef>
              <a:spcAft>
                <a:spcPts val="0"/>
              </a:spcAft>
              <a:buNone/>
            </a:pPr>
            <a:endParaRPr lang="tr-TR" sz="2000" b="1" u="sng"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spcAft>
                <a:spcPts val="0"/>
              </a:spcAft>
              <a:buNone/>
            </a:pPr>
            <a:endParaRPr lang="tr-TR" sz="2000" b="1" u="sng"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spcAft>
                <a:spcPts val="0"/>
              </a:spcAft>
              <a:buNone/>
            </a:pPr>
            <a:endParaRPr lang="tr-TR" sz="2000" b="1" u="sng"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spcAft>
                <a:spcPts val="0"/>
              </a:spcAft>
              <a:buNone/>
            </a:pPr>
            <a:endParaRPr lang="tr-TR" sz="2000" b="1" u="sng"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spcAft>
                <a:spcPts val="0"/>
              </a:spcAft>
              <a:buNone/>
            </a:pPr>
            <a:r>
              <a:rPr lang="tr-TR" sz="2000" b="1" u="sng" dirty="0">
                <a:latin typeface="Calibri" panose="020F0502020204030204" pitchFamily="34" charset="0"/>
                <a:ea typeface="Calibri" panose="020F0502020204030204" pitchFamily="34" charset="0"/>
                <a:cs typeface="Calibri" panose="020F0502020204030204" pitchFamily="34" charset="0"/>
              </a:rPr>
              <a:t>SMB (Server Message </a:t>
            </a:r>
            <a:r>
              <a:rPr lang="tr-TR" sz="2000" b="1" u="sng" dirty="0" err="1">
                <a:latin typeface="Calibri" panose="020F0502020204030204" pitchFamily="34" charset="0"/>
                <a:ea typeface="Calibri" panose="020F0502020204030204" pitchFamily="34" charset="0"/>
                <a:cs typeface="Calibri" panose="020F0502020204030204" pitchFamily="34" charset="0"/>
              </a:rPr>
              <a:t>Block</a:t>
            </a:r>
            <a:r>
              <a:rPr lang="tr-TR" sz="2000" b="1" u="sng" dirty="0">
                <a:latin typeface="Calibri" panose="020F0502020204030204" pitchFamily="34" charset="0"/>
                <a:ea typeface="Calibri" panose="020F0502020204030204" pitchFamily="34" charset="0"/>
                <a:cs typeface="Calibri" panose="020F0502020204030204" pitchFamily="34" charset="0"/>
              </a:rPr>
              <a:t>) - 139,1377,445</a:t>
            </a:r>
            <a:endParaRPr lang="tr-TR" sz="1800" b="1" u="sng" dirty="0">
              <a:latin typeface="Calibri" panose="020F0502020204030204" pitchFamily="34" charset="0"/>
              <a:ea typeface="Calibri" panose="020F0502020204030204" pitchFamily="34" charset="0"/>
              <a:cs typeface="Calibri" panose="020F0502020204030204" pitchFamily="34" charset="0"/>
            </a:endParaRPr>
          </a:p>
          <a:p>
            <a:pPr>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Bir ağ üzerinden dosya ve yazıcıların paylaşım erişimini sağlamak için Microsoft tarafından oluşturulan bir iletişim protokolüdür. </a:t>
            </a:r>
          </a:p>
        </p:txBody>
      </p:sp>
    </p:spTree>
    <p:extLst>
      <p:ext uri="{BB962C8B-B14F-4D97-AF65-F5344CB8AC3E}">
        <p14:creationId xmlns:p14="http://schemas.microsoft.com/office/powerpoint/2010/main" val="1956584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lnSpcReduction="10000"/>
          </a:bodyPr>
          <a:lstStyle/>
          <a:p>
            <a:pPr marL="0" indent="0" rtl="0">
              <a:spcBef>
                <a:spcPts val="0"/>
              </a:spcBef>
              <a:spcAft>
                <a:spcPts val="0"/>
              </a:spcAft>
              <a:buNone/>
            </a:pPr>
            <a:r>
              <a:rPr lang="tr-TR" sz="2200" b="1" u="sng" dirty="0">
                <a:latin typeface="Calibri" panose="020F0502020204030204" pitchFamily="34" charset="0"/>
                <a:ea typeface="Calibri" panose="020F0502020204030204" pitchFamily="34" charset="0"/>
                <a:cs typeface="Calibri" panose="020F0502020204030204" pitchFamily="34" charset="0"/>
              </a:rPr>
              <a:t>DNS (Domain Name </a:t>
            </a:r>
            <a:r>
              <a:rPr lang="tr-TR" sz="2200" b="1" u="sng" dirty="0" err="1">
                <a:latin typeface="Calibri" panose="020F0502020204030204" pitchFamily="34" charset="0"/>
                <a:ea typeface="Calibri" panose="020F0502020204030204" pitchFamily="34" charset="0"/>
                <a:cs typeface="Calibri" panose="020F0502020204030204" pitchFamily="34" charset="0"/>
              </a:rPr>
              <a:t>System</a:t>
            </a:r>
            <a:r>
              <a:rPr lang="tr-TR" sz="2200" b="1" u="sng" dirty="0">
                <a:latin typeface="Calibri" panose="020F0502020204030204" pitchFamily="34" charset="0"/>
                <a:ea typeface="Calibri" panose="020F0502020204030204" pitchFamily="34" charset="0"/>
                <a:cs typeface="Calibri" panose="020F0502020204030204" pitchFamily="34" charset="0"/>
              </a:rPr>
              <a:t>) – 53</a:t>
            </a:r>
            <a:endParaRPr lang="tr-TR" sz="1200" b="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20000"/>
              </a:lnSpc>
              <a:spcBef>
                <a:spcPts val="0"/>
              </a:spcBef>
              <a:spcAft>
                <a:spcPts val="0"/>
              </a:spcAft>
            </a:pPr>
            <a:r>
              <a:rPr lang="tr-TR" sz="1800" dirty="0">
                <a:latin typeface="Calibri" panose="020F0502020204030204" pitchFamily="34" charset="0"/>
                <a:ea typeface="Calibri" panose="020F0502020204030204" pitchFamily="34" charset="0"/>
                <a:cs typeface="Calibri" panose="020F0502020204030204" pitchFamily="34" charset="0"/>
              </a:rPr>
              <a:t>Sırasıyla aktarım ve sorgular için kullanılan hem bir TCP hem de UDP bağlantı noktasıdır. DNS bağlantı noktalarında yaygın olarak kullanılan istismar , Dağıtılmış Hizmet Reddi(</a:t>
            </a:r>
            <a:r>
              <a:rPr lang="tr-TR" sz="1800" dirty="0" err="1">
                <a:latin typeface="Calibri" panose="020F0502020204030204" pitchFamily="34" charset="0"/>
                <a:ea typeface="Calibri" panose="020F0502020204030204" pitchFamily="34" charset="0"/>
                <a:cs typeface="Calibri" panose="020F0502020204030204" pitchFamily="34" charset="0"/>
              </a:rPr>
              <a:t>DDoS</a:t>
            </a:r>
            <a:r>
              <a:rPr lang="tr-TR" sz="1800" dirty="0">
                <a:latin typeface="Calibri" panose="020F0502020204030204" pitchFamily="34" charset="0"/>
                <a:ea typeface="Calibri" panose="020F0502020204030204" pitchFamily="34" charset="0"/>
                <a:cs typeface="Calibri" panose="020F0502020204030204" pitchFamily="34" charset="0"/>
              </a:rPr>
              <a:t>) </a:t>
            </a:r>
            <a:r>
              <a:rPr lang="tr-TR" sz="1800" dirty="0" err="1">
                <a:latin typeface="Calibri" panose="020F0502020204030204" pitchFamily="34" charset="0"/>
                <a:ea typeface="Calibri" panose="020F0502020204030204" pitchFamily="34" charset="0"/>
                <a:cs typeface="Calibri" panose="020F0502020204030204" pitchFamily="34" charset="0"/>
              </a:rPr>
              <a:t>saldırısdır</a:t>
            </a:r>
            <a:r>
              <a:rPr lang="tr-TR" sz="1800" dirty="0">
                <a:latin typeface="Calibri" panose="020F0502020204030204" pitchFamily="34" charset="0"/>
                <a:ea typeface="Calibri" panose="020F0502020204030204" pitchFamily="34" charset="0"/>
                <a:cs typeface="Calibri" panose="020F0502020204030204" pitchFamily="34" charset="0"/>
              </a:rPr>
              <a:t>.</a:t>
            </a:r>
          </a:p>
          <a:p>
            <a:pPr>
              <a:lnSpc>
                <a:spcPct val="120000"/>
              </a:lnSpc>
              <a:spcBef>
                <a:spcPts val="0"/>
              </a:spcBef>
              <a:spcAft>
                <a:spcPts val="0"/>
              </a:spcAft>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spcAft>
                <a:spcPts val="0"/>
              </a:spcAft>
              <a:buNone/>
            </a:pPr>
            <a:endParaRPr lang="tr-TR" sz="1800" dirty="0">
              <a:latin typeface="Calibri" panose="020F0502020204030204" pitchFamily="34" charset="0"/>
              <a:ea typeface="Calibri" panose="020F0502020204030204" pitchFamily="34" charset="0"/>
              <a:cs typeface="Calibri" panose="020F0502020204030204" pitchFamily="34" charset="0"/>
            </a:endParaRPr>
          </a:p>
          <a:p>
            <a:pPr marL="0" indent="0">
              <a:spcBef>
                <a:spcPts val="0"/>
              </a:spcBef>
              <a:buNone/>
            </a:pPr>
            <a:r>
              <a:rPr lang="tr-TR" sz="2200" b="1" u="sng" dirty="0">
                <a:latin typeface="Calibri" panose="020F0502020204030204" pitchFamily="34" charset="0"/>
                <a:ea typeface="Calibri" panose="020F0502020204030204" pitchFamily="34" charset="0"/>
                <a:cs typeface="Calibri" panose="020F0502020204030204" pitchFamily="34" charset="0"/>
              </a:rPr>
              <a:t>HTTP (</a:t>
            </a:r>
            <a:r>
              <a:rPr lang="tr-TR" sz="2200" b="1" u="sng" dirty="0" err="1">
                <a:latin typeface="Calibri" panose="020F0502020204030204" pitchFamily="34" charset="0"/>
                <a:ea typeface="Calibri" panose="020F0502020204030204" pitchFamily="34" charset="0"/>
                <a:cs typeface="Calibri" panose="020F0502020204030204" pitchFamily="34" charset="0"/>
              </a:rPr>
              <a:t>HyperText</a:t>
            </a:r>
            <a:r>
              <a:rPr lang="tr-TR" sz="2200" b="1" u="sng" dirty="0">
                <a:latin typeface="Calibri" panose="020F0502020204030204" pitchFamily="34" charset="0"/>
                <a:ea typeface="Calibri" panose="020F0502020204030204" pitchFamily="34" charset="0"/>
                <a:cs typeface="Calibri" panose="020F0502020204030204" pitchFamily="34" charset="0"/>
              </a:rPr>
              <a:t> Transfer Protocol) - 80,8080 / HTTPS (</a:t>
            </a:r>
            <a:r>
              <a:rPr lang="tr-TR" sz="2200" b="1" u="sng" dirty="0" err="1">
                <a:latin typeface="Calibri" panose="020F0502020204030204" pitchFamily="34" charset="0"/>
                <a:ea typeface="Calibri" panose="020F0502020204030204" pitchFamily="34" charset="0"/>
                <a:cs typeface="Calibri" panose="020F0502020204030204" pitchFamily="34" charset="0"/>
              </a:rPr>
              <a:t>HyperText</a:t>
            </a:r>
            <a:r>
              <a:rPr lang="tr-TR" sz="2200" b="1" u="sng" dirty="0">
                <a:latin typeface="Calibri" panose="020F0502020204030204" pitchFamily="34" charset="0"/>
                <a:ea typeface="Calibri" panose="020F0502020204030204" pitchFamily="34" charset="0"/>
                <a:cs typeface="Calibri" panose="020F0502020204030204" pitchFamily="34" charset="0"/>
              </a:rPr>
              <a:t> Transfer Protocol </a:t>
            </a:r>
            <a:r>
              <a:rPr lang="tr-TR" sz="2200" b="1" u="sng" dirty="0" err="1">
                <a:latin typeface="Calibri" panose="020F0502020204030204" pitchFamily="34" charset="0"/>
                <a:ea typeface="Calibri" panose="020F0502020204030204" pitchFamily="34" charset="0"/>
                <a:cs typeface="Calibri" panose="020F0502020204030204" pitchFamily="34" charset="0"/>
              </a:rPr>
              <a:t>Secure</a:t>
            </a:r>
            <a:r>
              <a:rPr lang="tr-TR" sz="2200" b="1" u="sng" dirty="0">
                <a:latin typeface="Calibri" panose="020F0502020204030204" pitchFamily="34" charset="0"/>
                <a:ea typeface="Calibri" panose="020F0502020204030204" pitchFamily="34" charset="0"/>
                <a:cs typeface="Calibri" panose="020F0502020204030204" pitchFamily="34" charset="0"/>
              </a:rPr>
              <a:t>) - 443,8443</a:t>
            </a:r>
            <a:endParaRPr lang="tr-TR" sz="1200" b="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a:lnSpc>
                <a:spcPct val="130000"/>
              </a:lnSpc>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Bunlar internette en popüler ve yaygın olarak kullanılan protokollerdir ve bu nedenle birçok güvenlik açığına sahiptir. HTTPS daha güvenli bir protokoldür. Çünkü iletişim şifreli bir şekilde gerçekleşir.</a:t>
            </a:r>
          </a:p>
          <a:p>
            <a:pPr>
              <a:lnSpc>
                <a:spcPct val="130000"/>
              </a:lnSpc>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SQL </a:t>
            </a:r>
            <a:r>
              <a:rPr lang="tr-TR" sz="1800" dirty="0" err="1">
                <a:latin typeface="Calibri" panose="020F0502020204030204" pitchFamily="34" charset="0"/>
                <a:ea typeface="Calibri" panose="020F0502020204030204" pitchFamily="34" charset="0"/>
                <a:cs typeface="Calibri" panose="020F0502020204030204" pitchFamily="34" charset="0"/>
              </a:rPr>
              <a:t>injection</a:t>
            </a:r>
            <a:r>
              <a:rPr lang="tr-TR" sz="1800" dirty="0">
                <a:latin typeface="Calibri" panose="020F0502020204030204" pitchFamily="34" charset="0"/>
                <a:ea typeface="Calibri" panose="020F0502020204030204" pitchFamily="34" charset="0"/>
                <a:cs typeface="Calibri" panose="020F0502020204030204" pitchFamily="34" charset="0"/>
              </a:rPr>
              <a:t>, XSS gibi güvenlik açıkları bunlara örnek olarak verilebilir.</a:t>
            </a:r>
            <a:br>
              <a:rPr lang="tr-TR" sz="1200" dirty="0">
                <a:latin typeface="Calibri" panose="020F0502020204030204" pitchFamily="34" charset="0"/>
                <a:ea typeface="Calibri" panose="020F0502020204030204" pitchFamily="34" charset="0"/>
                <a:cs typeface="Calibri" panose="020F0502020204030204" pitchFamily="34" charset="0"/>
              </a:rPr>
            </a:br>
            <a:endParaRPr lang="tr-T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54535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2200" b="1" u="sng" dirty="0">
                <a:latin typeface="Calibri" panose="020F0502020204030204" pitchFamily="34" charset="0"/>
                <a:ea typeface="Calibri" panose="020F0502020204030204" pitchFamily="34" charset="0"/>
                <a:cs typeface="Calibri" panose="020F0502020204030204" pitchFamily="34" charset="0"/>
              </a:rPr>
              <a:t>Telnet (</a:t>
            </a:r>
            <a:r>
              <a:rPr lang="tr-TR" sz="2200" b="1" u="sng" dirty="0" err="1">
                <a:latin typeface="Calibri" panose="020F0502020204030204" pitchFamily="34" charset="0"/>
                <a:ea typeface="Calibri" panose="020F0502020204030204" pitchFamily="34" charset="0"/>
                <a:cs typeface="Calibri" panose="020F0502020204030204" pitchFamily="34" charset="0"/>
              </a:rPr>
              <a:t>Telecommunication</a:t>
            </a:r>
            <a:r>
              <a:rPr lang="tr-TR" sz="2200" b="1" u="sng" dirty="0">
                <a:latin typeface="Calibri" panose="020F0502020204030204" pitchFamily="34" charset="0"/>
                <a:ea typeface="Calibri" panose="020F0502020204030204" pitchFamily="34" charset="0"/>
                <a:cs typeface="Calibri" panose="020F0502020204030204" pitchFamily="34" charset="0"/>
              </a:rPr>
              <a:t> Network) – 23</a:t>
            </a:r>
          </a:p>
          <a:p>
            <a:pPr>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Bir kullanıcının internet üzerinden uzak bilgisayarlara bağlanmasını sağlayan bir TCP protokolüdür. Telnet bağlantı noktası uzun zamandır kullanılıyordu ancak açık metin iletişimi olduğundan dolayı yerini daha güvenilir SSH aldı. Ancak bugün hala bazı makinelerde kullanılmaktadır. </a:t>
            </a:r>
            <a:endParaRPr lang="tr-TR" sz="2200" b="1" u="sng"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tr-TR" sz="2200" b="1" u="sng"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tr-TR" sz="2200" b="1" u="sng" dirty="0">
                <a:latin typeface="Calibri" panose="020F0502020204030204" pitchFamily="34" charset="0"/>
                <a:ea typeface="Calibri" panose="020F0502020204030204" pitchFamily="34" charset="0"/>
                <a:cs typeface="Calibri" panose="020F0502020204030204" pitchFamily="34" charset="0"/>
              </a:rPr>
              <a:t>SMTP (Simple Mail Transfer Protocol) – 25</a:t>
            </a:r>
            <a:endParaRPr lang="tr-TR" sz="1800" b="1" u="sng" dirty="0">
              <a:latin typeface="Calibri" panose="020F0502020204030204" pitchFamily="34" charset="0"/>
              <a:ea typeface="Calibri" panose="020F0502020204030204" pitchFamily="34" charset="0"/>
              <a:cs typeface="Calibri" panose="020F0502020204030204" pitchFamily="34" charset="0"/>
            </a:endParaRPr>
          </a:p>
          <a:p>
            <a:pPr>
              <a:lnSpc>
                <a:spcPct val="120000"/>
              </a:lnSpc>
              <a:spcBef>
                <a:spcPts val="0"/>
              </a:spcBef>
            </a:pPr>
            <a:r>
              <a:rPr lang="tr-TR" sz="1800" dirty="0">
                <a:latin typeface="Calibri" panose="020F0502020204030204" pitchFamily="34" charset="0"/>
                <a:ea typeface="Calibri" panose="020F0502020204030204" pitchFamily="34" charset="0"/>
                <a:cs typeface="Calibri" panose="020F0502020204030204" pitchFamily="34" charset="0"/>
              </a:rPr>
              <a:t>E-posta göndermek ve almak için kullanılan bir TCP bağlantı noktasıdır. İyi bir güvenlik altına alınmadığı taktirde, e-posta </a:t>
            </a:r>
            <a:r>
              <a:rPr lang="tr-TR" sz="1800" dirty="0" err="1">
                <a:latin typeface="Calibri" panose="020F0502020204030204" pitchFamily="34" charset="0"/>
                <a:ea typeface="Calibri" panose="020F0502020204030204" pitchFamily="34" charset="0"/>
                <a:cs typeface="Calibri" panose="020F0502020204030204" pitchFamily="34" charset="0"/>
              </a:rPr>
              <a:t>spam'lerine</a:t>
            </a:r>
            <a:r>
              <a:rPr lang="tr-TR" sz="1800" dirty="0">
                <a:latin typeface="Calibri" panose="020F0502020204030204" pitchFamily="34" charset="0"/>
                <a:ea typeface="Calibri" panose="020F0502020204030204" pitchFamily="34" charset="0"/>
                <a:cs typeface="Calibri" panose="020F0502020204030204" pitchFamily="34" charset="0"/>
              </a:rPr>
              <a:t> ve kimlik sahtekarlığına karşı savunmasız olabilir.</a:t>
            </a:r>
            <a:br>
              <a:rPr lang="tr-TR" sz="1800" dirty="0">
                <a:latin typeface="Calibri" panose="020F0502020204030204" pitchFamily="34" charset="0"/>
                <a:ea typeface="Calibri" panose="020F0502020204030204" pitchFamily="34" charset="0"/>
                <a:cs typeface="Calibri" panose="020F0502020204030204" pitchFamily="34" charset="0"/>
              </a:rPr>
            </a:br>
            <a:endParaRPr lang="tr-T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32371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https://www.shodan.io/</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2200" b="1" u="sng" dirty="0">
                <a:latin typeface="Calibri" panose="020F0502020204030204" pitchFamily="34" charset="0"/>
                <a:ea typeface="Calibri" panose="020F0502020204030204" pitchFamily="34" charset="0"/>
                <a:cs typeface="Calibri" panose="020F0502020204030204" pitchFamily="34" charset="0"/>
              </a:rPr>
              <a:t>TFTP (</a:t>
            </a:r>
            <a:r>
              <a:rPr lang="tr-TR" sz="2200" b="1" u="sng" dirty="0" err="1">
                <a:latin typeface="Calibri" panose="020F0502020204030204" pitchFamily="34" charset="0"/>
                <a:ea typeface="Calibri" panose="020F0502020204030204" pitchFamily="34" charset="0"/>
                <a:cs typeface="Calibri" panose="020F0502020204030204" pitchFamily="34" charset="0"/>
              </a:rPr>
              <a:t>Trivial</a:t>
            </a:r>
            <a:r>
              <a:rPr lang="tr-TR" sz="2200" b="1" u="sng" dirty="0">
                <a:latin typeface="Calibri" panose="020F0502020204030204" pitchFamily="34" charset="0"/>
                <a:ea typeface="Calibri" panose="020F0502020204030204" pitchFamily="34" charset="0"/>
                <a:cs typeface="Calibri" panose="020F0502020204030204" pitchFamily="34" charset="0"/>
              </a:rPr>
              <a:t> File Transfer Protocol) – 69</a:t>
            </a:r>
          </a:p>
          <a:p>
            <a:pPr marL="0" indent="0" rtl="0">
              <a:spcBef>
                <a:spcPts val="0"/>
              </a:spcBef>
              <a:spcAft>
                <a:spcPts val="0"/>
              </a:spcAft>
              <a:buNone/>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Bir ağ üzerinden bir kullanıcı ve bir sunucu arasında dosya göndermek ve almak için kullanılan bir UDP bağlantı noktasıdır. FTP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nin</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basitleştirilmiş bir sürümüdür. Bir UDP bağlantı noktası olduğundan, kimlik doğrulama gerektirmez, bu da onu daha hızlı ancak daha az güvenli hale getirir.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DoS</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saldırılarına karşı savunmasızdır.</a:t>
            </a:r>
            <a:endParaRPr lang="tr-TR" sz="1200" b="0" dirty="0">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tr-TR" sz="1200" b="0" dirty="0">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tr-TR" sz="1200" dirty="0">
              <a:solidFill>
                <a:srgbClr val="FF0000"/>
              </a:solidFill>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br>
              <a:rPr lang="tr-TR" sz="1200" b="0" dirty="0">
                <a:solidFill>
                  <a:srgbClr val="FF0000"/>
                </a:solidFill>
                <a:effectLst/>
                <a:latin typeface="Calibri" panose="020F0502020204030204" pitchFamily="34" charset="0"/>
                <a:ea typeface="Calibri" panose="020F0502020204030204" pitchFamily="34" charset="0"/>
                <a:cs typeface="Calibri" panose="020F0502020204030204" pitchFamily="34" charset="0"/>
              </a:rPr>
            </a:br>
            <a:r>
              <a:rPr lang="tr-TR" sz="2200" b="1" u="sng" dirty="0">
                <a:latin typeface="Calibri" panose="020F0502020204030204" pitchFamily="34" charset="0"/>
                <a:ea typeface="Calibri" panose="020F0502020204030204" pitchFamily="34" charset="0"/>
                <a:cs typeface="Calibri" panose="020F0502020204030204" pitchFamily="34" charset="0"/>
              </a:rPr>
              <a:t>RPC (Remote </a:t>
            </a:r>
            <a:r>
              <a:rPr lang="tr-TR" sz="2200" b="1" u="sng" dirty="0" err="1">
                <a:latin typeface="Calibri" panose="020F0502020204030204" pitchFamily="34" charset="0"/>
                <a:ea typeface="Calibri" panose="020F0502020204030204" pitchFamily="34" charset="0"/>
                <a:cs typeface="Calibri" panose="020F0502020204030204" pitchFamily="34" charset="0"/>
              </a:rPr>
              <a:t>Procedure</a:t>
            </a:r>
            <a:r>
              <a:rPr lang="tr-TR" sz="2200" b="1" u="sng" dirty="0">
                <a:latin typeface="Calibri" panose="020F0502020204030204" pitchFamily="34" charset="0"/>
                <a:ea typeface="Calibri" panose="020F0502020204030204" pitchFamily="34" charset="0"/>
                <a:cs typeface="Calibri" panose="020F0502020204030204" pitchFamily="34" charset="0"/>
              </a:rPr>
              <a:t> Call) – 135</a:t>
            </a:r>
          </a:p>
          <a:p>
            <a:pPr marL="0" indent="0">
              <a:lnSpc>
                <a:spcPct val="120000"/>
              </a:lnSpc>
              <a:spcBef>
                <a:spcPts val="0"/>
              </a:spcBef>
              <a:buNone/>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Uzaktan başka bir bilgisayarda komut çalıştırılabilmesini sağlar. Eğer bu porttan girilirse hedef makinede istediğini yapabileceği için çok tehlikeli sonuçlara yol açabilir.</a:t>
            </a:r>
            <a:endParaRPr lang="tr-TR" sz="1200" b="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1510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pPr rtl="0">
              <a:spcBef>
                <a:spcPts val="0"/>
              </a:spcBef>
              <a:spcAft>
                <a:spcPts val="0"/>
              </a:spcAft>
            </a:pPr>
            <a:r>
              <a:rPr kumimoji="0" lang="tr-TR" sz="4000" b="1" i="0" u="none" strike="noStrike" kern="1200" cap="none" spc="0" normalizeH="0" baseline="0" noProof="0" dirty="0">
                <a:ln>
                  <a:noFill/>
                </a:ln>
                <a:solidFill>
                  <a:srgbClr val="000000"/>
                </a:solidFill>
                <a:effectLst/>
                <a:uLnTx/>
                <a:uFillTx/>
                <a:latin typeface="Avenir Next LT Pro"/>
                <a:ea typeface="+mj-ea"/>
                <a:cs typeface="+mj-cs"/>
              </a:rPr>
              <a:t>https://www.shodan.io/</a:t>
            </a:r>
            <a:endParaRPr lang="tr-TR" dirty="0"/>
          </a:p>
        </p:txBody>
      </p:sp>
      <p:pic>
        <p:nvPicPr>
          <p:cNvPr id="5122" name="Picture 2">
            <a:extLst>
              <a:ext uri="{FF2B5EF4-FFF2-40B4-BE49-F238E27FC236}">
                <a16:creationId xmlns:a16="http://schemas.microsoft.com/office/drawing/2014/main" id="{E075EA3B-7617-485F-8B1B-FB11EE2DB7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47999" y="2478088"/>
            <a:ext cx="8303964" cy="3694112"/>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7C1677FC-47A1-88AA-8D2F-1AF480222786}"/>
              </a:ext>
            </a:extLst>
          </p:cNvPr>
          <p:cNvSpPr txBox="1"/>
          <p:nvPr/>
        </p:nvSpPr>
        <p:spPr>
          <a:xfrm>
            <a:off x="1840037" y="2117632"/>
            <a:ext cx="609456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Açık kritik portların sayısı:</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tr-TR" sz="1800" b="0" i="0" u="none" strike="noStrike" kern="1200" cap="none" spc="0" normalizeH="0" baseline="0" noProof="0" dirty="0">
                <a:ln>
                  <a:noFill/>
                </a:ln>
                <a:solidFill>
                  <a:srgbClr val="000000"/>
                </a:solidFill>
                <a:effectLst/>
                <a:uLnTx/>
                <a:uFillTx/>
                <a:latin typeface="Avenir Next LT Pro"/>
                <a:ea typeface="+mn-ea"/>
                <a:cs typeface="+mn-cs"/>
              </a:rPr>
            </a:b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40850412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kumimoji="0" lang="tr-TR" sz="4000" b="1" i="0" u="none" strike="noStrike" kern="1200" cap="none" spc="0" normalizeH="0" baseline="0" noProof="0" dirty="0">
                <a:ln>
                  <a:noFill/>
                </a:ln>
                <a:solidFill>
                  <a:srgbClr val="000000"/>
                </a:solidFill>
                <a:effectLst/>
                <a:uLnTx/>
                <a:uFillTx/>
                <a:latin typeface="Avenir Next LT Pro"/>
                <a:ea typeface="+mj-ea"/>
                <a:cs typeface="+mj-cs"/>
              </a:rPr>
              <a:t>https://www.shodan.io/</a:t>
            </a:r>
            <a:endParaRPr lang="tr-TR" dirty="0"/>
          </a:p>
        </p:txBody>
      </p:sp>
      <p:pic>
        <p:nvPicPr>
          <p:cNvPr id="6148" name="Picture 4">
            <a:extLst>
              <a:ext uri="{FF2B5EF4-FFF2-40B4-BE49-F238E27FC236}">
                <a16:creationId xmlns:a16="http://schemas.microsoft.com/office/drawing/2014/main" id="{26D797B8-C387-637C-E856-1571DBA2D0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6013" y="3407583"/>
            <a:ext cx="10167937" cy="1835122"/>
          </a:xfrm>
          <a:prstGeom prst="rect">
            <a:avLst/>
          </a:prstGeom>
          <a:noFill/>
          <a:extLst>
            <a:ext uri="{909E8E84-426E-40DD-AFC4-6F175D3DCCD1}">
              <a14:hiddenFill xmlns:a14="http://schemas.microsoft.com/office/drawing/2010/main">
                <a:solidFill>
                  <a:srgbClr val="FFFFFF"/>
                </a:solidFill>
              </a14:hiddenFill>
            </a:ext>
          </a:extLst>
        </p:spPr>
      </p:pic>
      <p:sp>
        <p:nvSpPr>
          <p:cNvPr id="5" name="Metin kutusu 4">
            <a:extLst>
              <a:ext uri="{FF2B5EF4-FFF2-40B4-BE49-F238E27FC236}">
                <a16:creationId xmlns:a16="http://schemas.microsoft.com/office/drawing/2014/main" id="{D4BB62E0-33B7-DED4-ABB8-E192B1954205}"/>
              </a:ext>
            </a:extLst>
          </p:cNvPr>
          <p:cNvSpPr txBox="1"/>
          <p:nvPr/>
        </p:nvSpPr>
        <p:spPr>
          <a:xfrm>
            <a:off x="1115568" y="2592086"/>
            <a:ext cx="609456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Kritik portların en çok kullanıldığı ilk 5 şehir:</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tr-TR" sz="1800" b="0" i="0" u="none" strike="noStrike" kern="1200" cap="none" spc="0" normalizeH="0" baseline="0" noProof="0" dirty="0">
                <a:ln>
                  <a:noFill/>
                </a:ln>
                <a:solidFill>
                  <a:srgbClr val="000000"/>
                </a:solidFill>
                <a:effectLst/>
                <a:uLnTx/>
                <a:uFillTx/>
                <a:latin typeface="Avenir Next LT Pro"/>
                <a:ea typeface="+mn-ea"/>
                <a:cs typeface="+mn-cs"/>
              </a:rPr>
            </a:b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1243760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https://dnslytics.com/</a:t>
            </a:r>
          </a:p>
        </p:txBody>
      </p:sp>
      <p:pic>
        <p:nvPicPr>
          <p:cNvPr id="5" name="İçerik Yer Tutucusu 4">
            <a:extLst>
              <a:ext uri="{FF2B5EF4-FFF2-40B4-BE49-F238E27FC236}">
                <a16:creationId xmlns:a16="http://schemas.microsoft.com/office/drawing/2014/main" id="{838D8063-8729-611F-A63E-A642A4B50154}"/>
              </a:ext>
            </a:extLst>
          </p:cNvPr>
          <p:cNvPicPr>
            <a:picLocks noGrp="1" noChangeAspect="1"/>
          </p:cNvPicPr>
          <p:nvPr>
            <p:ph idx="1"/>
          </p:nvPr>
        </p:nvPicPr>
        <p:blipFill>
          <a:blip r:embed="rId2"/>
          <a:stretch>
            <a:fillRect/>
          </a:stretch>
        </p:blipFill>
        <p:spPr>
          <a:xfrm>
            <a:off x="2438586" y="2204487"/>
            <a:ext cx="7314827" cy="4104873"/>
          </a:xfrm>
        </p:spPr>
      </p:pic>
    </p:spTree>
    <p:extLst>
      <p:ext uri="{BB962C8B-B14F-4D97-AF65-F5344CB8AC3E}">
        <p14:creationId xmlns:p14="http://schemas.microsoft.com/office/powerpoint/2010/main" val="1826978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kumimoji="0" lang="tr-TR" sz="4000" b="1" i="0" u="none" strike="noStrike" kern="1200" cap="none" spc="0" normalizeH="0" baseline="0" noProof="0" dirty="0">
                <a:ln>
                  <a:noFill/>
                </a:ln>
                <a:solidFill>
                  <a:srgbClr val="000000"/>
                </a:solidFill>
                <a:effectLst/>
                <a:uLnTx/>
                <a:uFillTx/>
                <a:latin typeface="Avenir Next LT Pro"/>
                <a:ea typeface="+mj-ea"/>
                <a:cs typeface="+mj-cs"/>
              </a:rPr>
              <a:t>https://www.shodan.io/</a:t>
            </a:r>
            <a:endParaRPr lang="tr-TR" dirty="0"/>
          </a:p>
        </p:txBody>
      </p:sp>
      <p:sp>
        <p:nvSpPr>
          <p:cNvPr id="5" name="Metin kutusu 4">
            <a:extLst>
              <a:ext uri="{FF2B5EF4-FFF2-40B4-BE49-F238E27FC236}">
                <a16:creationId xmlns:a16="http://schemas.microsoft.com/office/drawing/2014/main" id="{ADC7325D-76C1-A7CA-D0CD-58C4D28F1418}"/>
              </a:ext>
            </a:extLst>
          </p:cNvPr>
          <p:cNvSpPr txBox="1"/>
          <p:nvPr/>
        </p:nvSpPr>
        <p:spPr>
          <a:xfrm>
            <a:off x="1485900" y="2134886"/>
            <a:ext cx="609456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1" i="0" u="none" strike="noStrike" kern="1200" cap="none" spc="0" normalizeH="0" baseline="0" noProof="0" dirty="0" err="1">
                <a:ln>
                  <a:noFill/>
                </a:ln>
                <a:solidFill>
                  <a:srgbClr val="2C2F34"/>
                </a:solidFill>
                <a:effectLst/>
                <a:highlight>
                  <a:srgbClr val="FFFFFF"/>
                </a:highlight>
                <a:uLnTx/>
                <a:uFillTx/>
                <a:latin typeface="Arial" panose="020B0604020202020204" pitchFamily="34" charset="0"/>
                <a:ea typeface="+mn-ea"/>
                <a:cs typeface="+mn-cs"/>
              </a:rPr>
              <a:t>ProxyShell</a:t>
            </a:r>
            <a:r>
              <a:rPr kumimoji="0" lang="tr-TR" sz="1800" b="1" i="0" u="none" strike="noStrike" kern="1200" cap="none" spc="0" normalizeH="0" baseline="0" noProof="0" dirty="0">
                <a:ln>
                  <a:noFill/>
                </a:ln>
                <a:solidFill>
                  <a:srgbClr val="000000"/>
                </a:solidFill>
                <a:effectLst/>
                <a:highlight>
                  <a:srgbClr val="FFFFFF"/>
                </a:highlight>
                <a:uLnTx/>
                <a:uFillTx/>
                <a:latin typeface="Arial" panose="020B0604020202020204" pitchFamily="34" charset="0"/>
                <a:ea typeface="+mn-ea"/>
                <a:cs typeface="+mn-cs"/>
              </a:rPr>
              <a:t> zafiyeti bulunan ip sayısı:</a:t>
            </a: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tr-TR" sz="1800" b="0" i="0" u="none" strike="noStrike" kern="1200" cap="none" spc="0" normalizeH="0" baseline="0" noProof="0" dirty="0">
                <a:ln>
                  <a:noFill/>
                </a:ln>
                <a:solidFill>
                  <a:srgbClr val="000000"/>
                </a:solidFill>
                <a:effectLst/>
                <a:uLnTx/>
                <a:uFillTx/>
                <a:latin typeface="Avenir Next LT Pro"/>
                <a:ea typeface="+mn-ea"/>
                <a:cs typeface="+mn-cs"/>
              </a:rPr>
            </a:br>
            <a:endParaRPr kumimoji="0" lang="tr-TR" sz="1800" b="0" i="0" u="none" strike="noStrike" kern="1200" cap="none" spc="0" normalizeH="0" baseline="0" noProof="0" dirty="0">
              <a:ln>
                <a:noFill/>
              </a:ln>
              <a:solidFill>
                <a:srgbClr val="000000"/>
              </a:solidFill>
              <a:effectLst/>
              <a:uLnTx/>
              <a:uFillTx/>
              <a:latin typeface="Avenir Next LT Pro"/>
              <a:ea typeface="+mn-ea"/>
              <a:cs typeface="+mn-cs"/>
            </a:endParaRPr>
          </a:p>
        </p:txBody>
      </p:sp>
      <p:pic>
        <p:nvPicPr>
          <p:cNvPr id="8" name="İçerik Yer Tutucusu 7">
            <a:extLst>
              <a:ext uri="{FF2B5EF4-FFF2-40B4-BE49-F238E27FC236}">
                <a16:creationId xmlns:a16="http://schemas.microsoft.com/office/drawing/2014/main" id="{BF69F67A-AD08-2355-1BD1-11ED442A998A}"/>
              </a:ext>
            </a:extLst>
          </p:cNvPr>
          <p:cNvPicPr>
            <a:picLocks noGrp="1" noChangeAspect="1"/>
          </p:cNvPicPr>
          <p:nvPr>
            <p:ph idx="1"/>
          </p:nvPr>
        </p:nvPicPr>
        <p:blipFill>
          <a:blip r:embed="rId2"/>
          <a:stretch>
            <a:fillRect/>
          </a:stretch>
        </p:blipFill>
        <p:spPr>
          <a:xfrm>
            <a:off x="2602764" y="2478088"/>
            <a:ext cx="7194435" cy="3694112"/>
          </a:xfrm>
          <a:prstGeom prst="rect">
            <a:avLst/>
          </a:prstGeom>
        </p:spPr>
      </p:pic>
    </p:spTree>
    <p:extLst>
      <p:ext uri="{BB962C8B-B14F-4D97-AF65-F5344CB8AC3E}">
        <p14:creationId xmlns:p14="http://schemas.microsoft.com/office/powerpoint/2010/main" val="35837675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kumimoji="0" lang="tr-TR" sz="4000" b="1" i="0" u="none" strike="noStrike" kern="1200" cap="none" spc="0" normalizeH="0" baseline="0" noProof="0" dirty="0">
                <a:ln>
                  <a:noFill/>
                </a:ln>
                <a:solidFill>
                  <a:srgbClr val="000000"/>
                </a:solidFill>
                <a:effectLst/>
                <a:uLnTx/>
                <a:uFillTx/>
                <a:latin typeface="Avenir Next LT Pro"/>
                <a:ea typeface="+mj-ea"/>
                <a:cs typeface="+mj-cs"/>
              </a:rPr>
              <a:t>Görevlendirme</a:t>
            </a:r>
            <a:endParaRPr lang="tr-TR" dirty="0"/>
          </a:p>
        </p:txBody>
      </p:sp>
      <p:sp>
        <p:nvSpPr>
          <p:cNvPr id="4" name="İçerik Yer Tutucusu 3">
            <a:extLst>
              <a:ext uri="{FF2B5EF4-FFF2-40B4-BE49-F238E27FC236}">
                <a16:creationId xmlns:a16="http://schemas.microsoft.com/office/drawing/2014/main" id="{C82C3E3E-EC68-C621-CA1B-5C10120DE53A}"/>
              </a:ext>
            </a:extLst>
          </p:cNvPr>
          <p:cNvSpPr>
            <a:spLocks noGrp="1"/>
          </p:cNvSpPr>
          <p:nvPr>
            <p:ph idx="1"/>
          </p:nvPr>
        </p:nvSpPr>
        <p:spPr/>
        <p:txBody>
          <a:bodyPr>
            <a:normAutofit/>
          </a:bodyPr>
          <a:lstStyle/>
          <a:p>
            <a:r>
              <a:rPr lang="tr-TR" sz="1800" dirty="0">
                <a:latin typeface="Calibri" panose="020F0502020204030204" pitchFamily="34" charset="0"/>
                <a:ea typeface="Calibri" panose="020F0502020204030204" pitchFamily="34" charset="0"/>
                <a:cs typeface="Calibri" panose="020F0502020204030204" pitchFamily="34" charset="0"/>
              </a:rPr>
              <a:t>Gösterilen Rapora benzer bir rapor hazırla.</a:t>
            </a:r>
          </a:p>
          <a:p>
            <a:r>
              <a:rPr lang="tr-TR" sz="1800" dirty="0">
                <a:latin typeface="Calibri" panose="020F0502020204030204" pitchFamily="34" charset="0"/>
                <a:ea typeface="Calibri" panose="020F0502020204030204" pitchFamily="34" charset="0"/>
                <a:cs typeface="Calibri" panose="020F0502020204030204" pitchFamily="34" charset="0"/>
              </a:rPr>
              <a:t>Herhangi bir zafiyetten etkilenen 5 sistem bul.</a:t>
            </a:r>
          </a:p>
          <a:p>
            <a:endParaRPr lang="tr-TR" sz="1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5641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https://bgp.he.net/</a:t>
            </a:r>
          </a:p>
        </p:txBody>
      </p:sp>
      <p:pic>
        <p:nvPicPr>
          <p:cNvPr id="5" name="İçerik Yer Tutucusu 4">
            <a:extLst>
              <a:ext uri="{FF2B5EF4-FFF2-40B4-BE49-F238E27FC236}">
                <a16:creationId xmlns:a16="http://schemas.microsoft.com/office/drawing/2014/main" id="{0C76080D-3D8E-FC95-FE91-7C5798E535C2}"/>
              </a:ext>
            </a:extLst>
          </p:cNvPr>
          <p:cNvPicPr>
            <a:picLocks noGrp="1" noChangeAspect="1"/>
          </p:cNvPicPr>
          <p:nvPr>
            <p:ph idx="1"/>
          </p:nvPr>
        </p:nvPicPr>
        <p:blipFill>
          <a:blip r:embed="rId2"/>
          <a:stretch>
            <a:fillRect/>
          </a:stretch>
        </p:blipFill>
        <p:spPr>
          <a:xfrm>
            <a:off x="2117650" y="2478088"/>
            <a:ext cx="8164663" cy="3694112"/>
          </a:xfrm>
        </p:spPr>
      </p:pic>
    </p:spTree>
    <p:extLst>
      <p:ext uri="{BB962C8B-B14F-4D97-AF65-F5344CB8AC3E}">
        <p14:creationId xmlns:p14="http://schemas.microsoft.com/office/powerpoint/2010/main" val="1826603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https://bgp.he.net/</a:t>
            </a:r>
          </a:p>
        </p:txBody>
      </p:sp>
      <p:pic>
        <p:nvPicPr>
          <p:cNvPr id="5" name="İçerik Yer Tutucusu 4">
            <a:extLst>
              <a:ext uri="{FF2B5EF4-FFF2-40B4-BE49-F238E27FC236}">
                <a16:creationId xmlns:a16="http://schemas.microsoft.com/office/drawing/2014/main" id="{9022BF96-C577-76E3-8867-21C5F6D3F5D0}"/>
              </a:ext>
            </a:extLst>
          </p:cNvPr>
          <p:cNvPicPr>
            <a:picLocks noGrp="1" noChangeAspect="1"/>
          </p:cNvPicPr>
          <p:nvPr>
            <p:ph idx="1"/>
          </p:nvPr>
        </p:nvPicPr>
        <p:blipFill>
          <a:blip r:embed="rId2"/>
          <a:stretch>
            <a:fillRect/>
          </a:stretch>
        </p:blipFill>
        <p:spPr>
          <a:xfrm>
            <a:off x="1116013" y="3438782"/>
            <a:ext cx="10167937" cy="1772723"/>
          </a:xfrm>
        </p:spPr>
      </p:pic>
    </p:spTree>
    <p:extLst>
      <p:ext uri="{BB962C8B-B14F-4D97-AF65-F5344CB8AC3E}">
        <p14:creationId xmlns:p14="http://schemas.microsoft.com/office/powerpoint/2010/main" val="27678063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https://bgp.he.net/</a:t>
            </a:r>
          </a:p>
        </p:txBody>
      </p:sp>
      <p:pic>
        <p:nvPicPr>
          <p:cNvPr id="5" name="İçerik Yer Tutucusu 4">
            <a:extLst>
              <a:ext uri="{FF2B5EF4-FFF2-40B4-BE49-F238E27FC236}">
                <a16:creationId xmlns:a16="http://schemas.microsoft.com/office/drawing/2014/main" id="{B2C241DC-6BF5-AC50-5D37-746BBE0494E3}"/>
              </a:ext>
            </a:extLst>
          </p:cNvPr>
          <p:cNvPicPr>
            <a:picLocks noGrp="1" noChangeAspect="1"/>
          </p:cNvPicPr>
          <p:nvPr>
            <p:ph idx="1"/>
          </p:nvPr>
        </p:nvPicPr>
        <p:blipFill>
          <a:blip r:embed="rId2"/>
          <a:stretch>
            <a:fillRect/>
          </a:stretch>
        </p:blipFill>
        <p:spPr>
          <a:xfrm>
            <a:off x="1116013" y="2887681"/>
            <a:ext cx="10167937" cy="2874925"/>
          </a:xfrm>
        </p:spPr>
      </p:pic>
    </p:spTree>
    <p:extLst>
      <p:ext uri="{BB962C8B-B14F-4D97-AF65-F5344CB8AC3E}">
        <p14:creationId xmlns:p14="http://schemas.microsoft.com/office/powerpoint/2010/main" val="3224704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https://bgp.he.net/</a:t>
            </a:r>
          </a:p>
        </p:txBody>
      </p:sp>
      <p:pic>
        <p:nvPicPr>
          <p:cNvPr id="5" name="İçerik Yer Tutucusu 4">
            <a:extLst>
              <a:ext uri="{FF2B5EF4-FFF2-40B4-BE49-F238E27FC236}">
                <a16:creationId xmlns:a16="http://schemas.microsoft.com/office/drawing/2014/main" id="{573B6EA1-E0FB-7032-BEAB-B6A6CFD82802}"/>
              </a:ext>
            </a:extLst>
          </p:cNvPr>
          <p:cNvPicPr>
            <a:picLocks noGrp="1" noChangeAspect="1"/>
          </p:cNvPicPr>
          <p:nvPr>
            <p:ph idx="1"/>
          </p:nvPr>
        </p:nvPicPr>
        <p:blipFill>
          <a:blip r:embed="rId2"/>
          <a:stretch>
            <a:fillRect/>
          </a:stretch>
        </p:blipFill>
        <p:spPr>
          <a:xfrm>
            <a:off x="2849884" y="2478088"/>
            <a:ext cx="6700195" cy="3694112"/>
          </a:xfrm>
        </p:spPr>
      </p:pic>
    </p:spTree>
    <p:extLst>
      <p:ext uri="{BB962C8B-B14F-4D97-AF65-F5344CB8AC3E}">
        <p14:creationId xmlns:p14="http://schemas.microsoft.com/office/powerpoint/2010/main" val="3238804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https://www.cvedetails.com/</a:t>
            </a:r>
          </a:p>
        </p:txBody>
      </p:sp>
      <p:pic>
        <p:nvPicPr>
          <p:cNvPr id="5" name="İçerik Yer Tutucusu 4">
            <a:extLst>
              <a:ext uri="{FF2B5EF4-FFF2-40B4-BE49-F238E27FC236}">
                <a16:creationId xmlns:a16="http://schemas.microsoft.com/office/drawing/2014/main" id="{EACFD7A4-5118-A270-6F16-B41B9F5AF338}"/>
              </a:ext>
            </a:extLst>
          </p:cNvPr>
          <p:cNvPicPr>
            <a:picLocks noGrp="1" noChangeAspect="1"/>
          </p:cNvPicPr>
          <p:nvPr>
            <p:ph idx="1"/>
          </p:nvPr>
        </p:nvPicPr>
        <p:blipFill>
          <a:blip r:embed="rId2"/>
          <a:stretch>
            <a:fillRect/>
          </a:stretch>
        </p:blipFill>
        <p:spPr>
          <a:xfrm>
            <a:off x="3009407" y="2478088"/>
            <a:ext cx="6381149" cy="3694112"/>
          </a:xfrm>
        </p:spPr>
      </p:pic>
    </p:spTree>
    <p:extLst>
      <p:ext uri="{BB962C8B-B14F-4D97-AF65-F5344CB8AC3E}">
        <p14:creationId xmlns:p14="http://schemas.microsoft.com/office/powerpoint/2010/main" val="24547176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https://whois.domaintools.com/</a:t>
            </a:r>
          </a:p>
        </p:txBody>
      </p:sp>
      <p:pic>
        <p:nvPicPr>
          <p:cNvPr id="5" name="İçerik Yer Tutucusu 4">
            <a:extLst>
              <a:ext uri="{FF2B5EF4-FFF2-40B4-BE49-F238E27FC236}">
                <a16:creationId xmlns:a16="http://schemas.microsoft.com/office/drawing/2014/main" id="{E4B51C44-30EF-3DE8-BF1A-301672186280}"/>
              </a:ext>
            </a:extLst>
          </p:cNvPr>
          <p:cNvPicPr>
            <a:picLocks noGrp="1" noChangeAspect="1"/>
          </p:cNvPicPr>
          <p:nvPr>
            <p:ph idx="1"/>
          </p:nvPr>
        </p:nvPicPr>
        <p:blipFill>
          <a:blip r:embed="rId2"/>
          <a:stretch>
            <a:fillRect/>
          </a:stretch>
        </p:blipFill>
        <p:spPr>
          <a:xfrm>
            <a:off x="2281273" y="2478088"/>
            <a:ext cx="7837416" cy="3694112"/>
          </a:xfrm>
        </p:spPr>
      </p:pic>
    </p:spTree>
    <p:extLst>
      <p:ext uri="{BB962C8B-B14F-4D97-AF65-F5344CB8AC3E}">
        <p14:creationId xmlns:p14="http://schemas.microsoft.com/office/powerpoint/2010/main" val="3926189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https://whois.domaintools.com/</a:t>
            </a:r>
          </a:p>
        </p:txBody>
      </p:sp>
      <p:pic>
        <p:nvPicPr>
          <p:cNvPr id="5" name="İçerik Yer Tutucusu 4">
            <a:extLst>
              <a:ext uri="{FF2B5EF4-FFF2-40B4-BE49-F238E27FC236}">
                <a16:creationId xmlns:a16="http://schemas.microsoft.com/office/drawing/2014/main" id="{F079D721-9E71-8F6C-1BC4-D33C99C3C18E}"/>
              </a:ext>
            </a:extLst>
          </p:cNvPr>
          <p:cNvPicPr>
            <a:picLocks noGrp="1" noChangeAspect="1"/>
          </p:cNvPicPr>
          <p:nvPr>
            <p:ph idx="1"/>
          </p:nvPr>
        </p:nvPicPr>
        <p:blipFill>
          <a:blip r:embed="rId2"/>
          <a:stretch>
            <a:fillRect/>
          </a:stretch>
        </p:blipFill>
        <p:spPr>
          <a:xfrm>
            <a:off x="3618520" y="2478088"/>
            <a:ext cx="5162922" cy="3694112"/>
          </a:xfrm>
        </p:spPr>
      </p:pic>
    </p:spTree>
    <p:extLst>
      <p:ext uri="{BB962C8B-B14F-4D97-AF65-F5344CB8AC3E}">
        <p14:creationId xmlns:p14="http://schemas.microsoft.com/office/powerpoint/2010/main" val="10746369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https://web.archive.org/</a:t>
            </a:r>
          </a:p>
        </p:txBody>
      </p:sp>
      <p:pic>
        <p:nvPicPr>
          <p:cNvPr id="5" name="İçerik Yer Tutucusu 4">
            <a:extLst>
              <a:ext uri="{FF2B5EF4-FFF2-40B4-BE49-F238E27FC236}">
                <a16:creationId xmlns:a16="http://schemas.microsoft.com/office/drawing/2014/main" id="{C5B6ACAA-CBF5-F212-FA2E-1170A6A7AE8F}"/>
              </a:ext>
            </a:extLst>
          </p:cNvPr>
          <p:cNvPicPr>
            <a:picLocks noGrp="1" noChangeAspect="1"/>
          </p:cNvPicPr>
          <p:nvPr>
            <p:ph idx="1"/>
          </p:nvPr>
        </p:nvPicPr>
        <p:blipFill>
          <a:blip r:embed="rId2"/>
          <a:stretch>
            <a:fillRect/>
          </a:stretch>
        </p:blipFill>
        <p:spPr>
          <a:xfrm>
            <a:off x="2361467" y="2478088"/>
            <a:ext cx="7677028" cy="3694112"/>
          </a:xfrm>
        </p:spPr>
      </p:pic>
    </p:spTree>
    <p:extLst>
      <p:ext uri="{BB962C8B-B14F-4D97-AF65-F5344CB8AC3E}">
        <p14:creationId xmlns:p14="http://schemas.microsoft.com/office/powerpoint/2010/main" val="855202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https://dnslytics.com/</a:t>
            </a:r>
          </a:p>
        </p:txBody>
      </p:sp>
      <p:pic>
        <p:nvPicPr>
          <p:cNvPr id="5" name="İçerik Yer Tutucusu 4">
            <a:extLst>
              <a:ext uri="{FF2B5EF4-FFF2-40B4-BE49-F238E27FC236}">
                <a16:creationId xmlns:a16="http://schemas.microsoft.com/office/drawing/2014/main" id="{838D8063-8729-611F-A63E-A642A4B50154}"/>
              </a:ext>
            </a:extLst>
          </p:cNvPr>
          <p:cNvPicPr>
            <a:picLocks noGrp="1" noChangeAspect="1"/>
          </p:cNvPicPr>
          <p:nvPr>
            <p:ph idx="1"/>
          </p:nvPr>
        </p:nvPicPr>
        <p:blipFill>
          <a:blip r:embed="rId2"/>
          <a:stretch>
            <a:fillRect/>
          </a:stretch>
        </p:blipFill>
        <p:spPr>
          <a:xfrm>
            <a:off x="543298" y="2159049"/>
            <a:ext cx="7314827" cy="4104873"/>
          </a:xfrm>
        </p:spPr>
      </p:pic>
      <p:sp>
        <p:nvSpPr>
          <p:cNvPr id="4" name="Metin kutusu 3">
            <a:extLst>
              <a:ext uri="{FF2B5EF4-FFF2-40B4-BE49-F238E27FC236}">
                <a16:creationId xmlns:a16="http://schemas.microsoft.com/office/drawing/2014/main" id="{A18D80C0-FB70-920E-F953-343E3252EE18}"/>
              </a:ext>
            </a:extLst>
          </p:cNvPr>
          <p:cNvSpPr txBox="1"/>
          <p:nvPr/>
        </p:nvSpPr>
        <p:spPr>
          <a:xfrm>
            <a:off x="7858125" y="2447925"/>
            <a:ext cx="4238626"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PTR(</a:t>
            </a:r>
            <a:r>
              <a:rPr kumimoji="0" lang="tr-TR" sz="1800" b="0" i="0" u="none" strike="noStrike" kern="1200" cap="none" spc="0" normalizeH="0" baseline="0" noProof="0" dirty="0" err="1">
                <a:ln>
                  <a:noFill/>
                </a:ln>
                <a:solidFill>
                  <a:srgbClr val="212529"/>
                </a:solidFill>
                <a:effectLst/>
                <a:highlight>
                  <a:srgbClr val="FFFFFF"/>
                </a:highlight>
                <a:uLnTx/>
                <a:uFillTx/>
                <a:latin typeface="Rajdhani"/>
                <a:ea typeface="+mn-ea"/>
                <a:cs typeface="+mn-cs"/>
              </a:rPr>
              <a:t>Pointer</a:t>
            </a:r>
            <a:r>
              <a:rPr kumimoji="0" lang="tr-TR" sz="1800" b="0" i="0" u="none" strike="noStrike" kern="1200" cap="none" spc="0" normalizeH="0" baseline="0" noProof="0" dirty="0">
                <a:ln>
                  <a:noFill/>
                </a:ln>
                <a:solidFill>
                  <a:srgbClr val="212529"/>
                </a:solidFill>
                <a:effectLst/>
                <a:highlight>
                  <a:srgbClr val="FFFFFF"/>
                </a:highlight>
                <a:uLnTx/>
                <a:uFillTx/>
                <a:latin typeface="Rajdhani"/>
                <a:ea typeface="+mn-ea"/>
                <a:cs typeface="+mn-cs"/>
              </a:rPr>
              <a:t> </a:t>
            </a:r>
            <a:r>
              <a:rPr kumimoji="0" lang="tr-TR" sz="1800" b="0" i="0" u="none" strike="noStrike" kern="1200" cap="none" spc="0" normalizeH="0" baseline="0" noProof="0" dirty="0" err="1">
                <a:ln>
                  <a:noFill/>
                </a:ln>
                <a:solidFill>
                  <a:srgbClr val="212529"/>
                </a:solidFill>
                <a:effectLst/>
                <a:highlight>
                  <a:srgbClr val="FFFFFF"/>
                </a:highlight>
                <a:uLnTx/>
                <a:uFillTx/>
                <a:latin typeface="Rajdhani"/>
                <a:ea typeface="+mn-ea"/>
                <a:cs typeface="+mn-cs"/>
              </a:rPr>
              <a:t>Record</a:t>
            </a:r>
            <a:r>
              <a:rPr kumimoji="0" lang="tr-TR" sz="1800" b="0" i="0" u="none" strike="noStrike" kern="1200" cap="none" spc="0" normalizeH="0" baseline="0" noProof="0" dirty="0">
                <a:ln>
                  <a:noFill/>
                </a:ln>
                <a:solidFill>
                  <a:srgbClr val="212529"/>
                </a:solidFill>
                <a:effectLst/>
                <a:highlight>
                  <a:srgbClr val="FFFFFF"/>
                </a:highlight>
                <a:uLnTx/>
                <a:uFillTx/>
                <a:latin typeface="Rajdhani"/>
                <a:ea typeface="+mn-ea"/>
                <a:cs typeface="+mn-cs"/>
              </a:rPr>
              <a:t>)</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record</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Ip</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adresinden alan adına eşleşme yapan kayıttır. Yani 111.111.1.1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ip'ye</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sahip makinenin ismi nedir sorusuna DNS server PTR kayıtlarına bakarak cevap verir.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95.183.203.28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li</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IP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nin</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gelisim.edu.tr olduğunu bize söyler.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E-postaların spama düşmemesi adına önemlidir. Çünkü kontrolü yapılırken IP den alan adı çözümlemesi yapılıp güvenilir bir alan adına gidip gitmediği kontrol edilir.</a:t>
            </a:r>
          </a:p>
        </p:txBody>
      </p:sp>
      <p:sp>
        <p:nvSpPr>
          <p:cNvPr id="3" name="Rectangle 1">
            <a:extLst>
              <a:ext uri="{FF2B5EF4-FFF2-40B4-BE49-F238E27FC236}">
                <a16:creationId xmlns:a16="http://schemas.microsoft.com/office/drawing/2014/main" id="{5ACDB11F-B5E6-BC41-FF12-60DD3DA3AEF5}"/>
              </a:ext>
            </a:extLst>
          </p:cNvPr>
          <p:cNvSpPr>
            <a:spLocks noChangeArrowheads="1"/>
          </p:cNvSpPr>
          <p:nvPr/>
        </p:nvSpPr>
        <p:spPr bwMode="auto">
          <a:xfrm>
            <a:off x="2581275" y="1828250"/>
            <a:ext cx="65" cy="661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8528" rIns="0" bIns="15235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tr-TR" altLang="tr-TR" sz="18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7374472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https://web.archive.org/</a:t>
            </a:r>
          </a:p>
        </p:txBody>
      </p:sp>
      <p:pic>
        <p:nvPicPr>
          <p:cNvPr id="7" name="İçerik Yer Tutucusu 6">
            <a:extLst>
              <a:ext uri="{FF2B5EF4-FFF2-40B4-BE49-F238E27FC236}">
                <a16:creationId xmlns:a16="http://schemas.microsoft.com/office/drawing/2014/main" id="{F0EFCC5E-6812-C02A-63EB-58FCF6523366}"/>
              </a:ext>
            </a:extLst>
          </p:cNvPr>
          <p:cNvPicPr>
            <a:picLocks noGrp="1" noChangeAspect="1"/>
          </p:cNvPicPr>
          <p:nvPr>
            <p:ph idx="1"/>
          </p:nvPr>
        </p:nvPicPr>
        <p:blipFill>
          <a:blip r:embed="rId2"/>
          <a:stretch>
            <a:fillRect/>
          </a:stretch>
        </p:blipFill>
        <p:spPr>
          <a:xfrm>
            <a:off x="2525636" y="2478088"/>
            <a:ext cx="7348691" cy="3694112"/>
          </a:xfrm>
        </p:spPr>
      </p:pic>
    </p:spTree>
    <p:extLst>
      <p:ext uri="{BB962C8B-B14F-4D97-AF65-F5344CB8AC3E}">
        <p14:creationId xmlns:p14="http://schemas.microsoft.com/office/powerpoint/2010/main" val="29404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https://web.archive.org/</a:t>
            </a:r>
          </a:p>
        </p:txBody>
      </p:sp>
      <p:pic>
        <p:nvPicPr>
          <p:cNvPr id="5" name="İçerik Yer Tutucusu 4">
            <a:extLst>
              <a:ext uri="{FF2B5EF4-FFF2-40B4-BE49-F238E27FC236}">
                <a16:creationId xmlns:a16="http://schemas.microsoft.com/office/drawing/2014/main" id="{9CCFBA43-B1FE-70DA-10A7-831B9496D378}"/>
              </a:ext>
            </a:extLst>
          </p:cNvPr>
          <p:cNvPicPr>
            <a:picLocks noGrp="1" noChangeAspect="1"/>
          </p:cNvPicPr>
          <p:nvPr>
            <p:ph idx="1"/>
          </p:nvPr>
        </p:nvPicPr>
        <p:blipFill>
          <a:blip r:embed="rId2"/>
          <a:stretch>
            <a:fillRect/>
          </a:stretch>
        </p:blipFill>
        <p:spPr>
          <a:xfrm>
            <a:off x="4318531" y="2834273"/>
            <a:ext cx="3762900" cy="2981741"/>
          </a:xfrm>
        </p:spPr>
      </p:pic>
    </p:spTree>
    <p:extLst>
      <p:ext uri="{BB962C8B-B14F-4D97-AF65-F5344CB8AC3E}">
        <p14:creationId xmlns:p14="http://schemas.microsoft.com/office/powerpoint/2010/main" val="2322443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https://web.archive.org/</a:t>
            </a:r>
          </a:p>
        </p:txBody>
      </p:sp>
      <p:pic>
        <p:nvPicPr>
          <p:cNvPr id="5" name="İçerik Yer Tutucusu 4">
            <a:extLst>
              <a:ext uri="{FF2B5EF4-FFF2-40B4-BE49-F238E27FC236}">
                <a16:creationId xmlns:a16="http://schemas.microsoft.com/office/drawing/2014/main" id="{F5A057A1-C659-3DDD-FFC7-577AE94C0C9E}"/>
              </a:ext>
            </a:extLst>
          </p:cNvPr>
          <p:cNvPicPr>
            <a:picLocks noGrp="1" noChangeAspect="1"/>
          </p:cNvPicPr>
          <p:nvPr>
            <p:ph idx="1"/>
          </p:nvPr>
        </p:nvPicPr>
        <p:blipFill>
          <a:blip r:embed="rId2"/>
          <a:stretch>
            <a:fillRect/>
          </a:stretch>
        </p:blipFill>
        <p:spPr>
          <a:xfrm>
            <a:off x="2464207" y="2478088"/>
            <a:ext cx="7471549" cy="3694112"/>
          </a:xfrm>
        </p:spPr>
      </p:pic>
    </p:spTree>
    <p:extLst>
      <p:ext uri="{BB962C8B-B14F-4D97-AF65-F5344CB8AC3E}">
        <p14:creationId xmlns:p14="http://schemas.microsoft.com/office/powerpoint/2010/main" val="465681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https://web.archive.org/</a:t>
            </a:r>
          </a:p>
        </p:txBody>
      </p:sp>
      <p:pic>
        <p:nvPicPr>
          <p:cNvPr id="5" name="İçerik Yer Tutucusu 4">
            <a:extLst>
              <a:ext uri="{FF2B5EF4-FFF2-40B4-BE49-F238E27FC236}">
                <a16:creationId xmlns:a16="http://schemas.microsoft.com/office/drawing/2014/main" id="{CE923A5A-57FD-7824-9A3F-2C0F39FD4F8D}"/>
              </a:ext>
            </a:extLst>
          </p:cNvPr>
          <p:cNvPicPr>
            <a:picLocks noGrp="1" noChangeAspect="1"/>
          </p:cNvPicPr>
          <p:nvPr>
            <p:ph idx="1"/>
          </p:nvPr>
        </p:nvPicPr>
        <p:blipFill>
          <a:blip r:embed="rId2"/>
          <a:stretch>
            <a:fillRect/>
          </a:stretch>
        </p:blipFill>
        <p:spPr>
          <a:xfrm>
            <a:off x="2452759" y="2478088"/>
            <a:ext cx="7494444" cy="3694112"/>
          </a:xfrm>
        </p:spPr>
      </p:pic>
    </p:spTree>
    <p:extLst>
      <p:ext uri="{BB962C8B-B14F-4D97-AF65-F5344CB8AC3E}">
        <p14:creationId xmlns:p14="http://schemas.microsoft.com/office/powerpoint/2010/main" val="1959639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theHarvester</a:t>
            </a:r>
            <a:endParaRPr lang="tr-TR" dirty="0"/>
          </a:p>
        </p:txBody>
      </p:sp>
      <p:pic>
        <p:nvPicPr>
          <p:cNvPr id="7" name="İçerik Yer Tutucusu 6">
            <a:extLst>
              <a:ext uri="{FF2B5EF4-FFF2-40B4-BE49-F238E27FC236}">
                <a16:creationId xmlns:a16="http://schemas.microsoft.com/office/drawing/2014/main" id="{0148E16E-DD90-C75E-BE6A-FA964982C1D6}"/>
              </a:ext>
            </a:extLst>
          </p:cNvPr>
          <p:cNvPicPr>
            <a:picLocks noGrp="1" noChangeAspect="1"/>
          </p:cNvPicPr>
          <p:nvPr>
            <p:ph idx="1"/>
          </p:nvPr>
        </p:nvPicPr>
        <p:blipFill>
          <a:blip r:embed="rId2"/>
          <a:stretch>
            <a:fillRect/>
          </a:stretch>
        </p:blipFill>
        <p:spPr>
          <a:xfrm>
            <a:off x="1584960" y="2478088"/>
            <a:ext cx="8432800" cy="3694112"/>
          </a:xfrm>
        </p:spPr>
      </p:pic>
    </p:spTree>
    <p:extLst>
      <p:ext uri="{BB962C8B-B14F-4D97-AF65-F5344CB8AC3E}">
        <p14:creationId xmlns:p14="http://schemas.microsoft.com/office/powerpoint/2010/main" val="196807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theHarvester</a:t>
            </a:r>
            <a:endParaRPr lang="tr-TR" dirty="0">
              <a:highlight>
                <a:srgbClr val="FFFF00"/>
              </a:highlight>
            </a:endParaRPr>
          </a:p>
        </p:txBody>
      </p:sp>
      <p:pic>
        <p:nvPicPr>
          <p:cNvPr id="6" name="İçerik Yer Tutucusu 5">
            <a:extLst>
              <a:ext uri="{FF2B5EF4-FFF2-40B4-BE49-F238E27FC236}">
                <a16:creationId xmlns:a16="http://schemas.microsoft.com/office/drawing/2014/main" id="{6B60FB5A-42AA-0271-DB7C-FB3F917EFFDC}"/>
              </a:ext>
            </a:extLst>
          </p:cNvPr>
          <p:cNvPicPr>
            <a:picLocks noGrp="1" noChangeAspect="1"/>
          </p:cNvPicPr>
          <p:nvPr>
            <p:ph idx="1"/>
          </p:nvPr>
        </p:nvPicPr>
        <p:blipFill>
          <a:blip r:embed="rId2"/>
          <a:stretch>
            <a:fillRect/>
          </a:stretch>
        </p:blipFill>
        <p:spPr>
          <a:xfrm>
            <a:off x="3622584" y="2478088"/>
            <a:ext cx="5154794" cy="3694112"/>
          </a:xfrm>
          <a:prstGeom prst="rect">
            <a:avLst/>
          </a:prstGeom>
        </p:spPr>
      </p:pic>
    </p:spTree>
    <p:extLst>
      <p:ext uri="{BB962C8B-B14F-4D97-AF65-F5344CB8AC3E}">
        <p14:creationId xmlns:p14="http://schemas.microsoft.com/office/powerpoint/2010/main" val="15280681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theHarvester</a:t>
            </a:r>
            <a:endParaRPr lang="tr-TR" dirty="0">
              <a:highlight>
                <a:srgbClr val="FFFF00"/>
              </a:highlight>
            </a:endParaRPr>
          </a:p>
        </p:txBody>
      </p:sp>
      <p:pic>
        <p:nvPicPr>
          <p:cNvPr id="7" name="İçerik Yer Tutucusu 6">
            <a:extLst>
              <a:ext uri="{FF2B5EF4-FFF2-40B4-BE49-F238E27FC236}">
                <a16:creationId xmlns:a16="http://schemas.microsoft.com/office/drawing/2014/main" id="{DF8FBD82-F707-AE7D-20CA-83D60CBFA898}"/>
              </a:ext>
            </a:extLst>
          </p:cNvPr>
          <p:cNvPicPr>
            <a:picLocks noGrp="1" noChangeAspect="1"/>
          </p:cNvPicPr>
          <p:nvPr>
            <p:ph idx="1"/>
          </p:nvPr>
        </p:nvPicPr>
        <p:blipFill>
          <a:blip r:embed="rId2"/>
          <a:stretch>
            <a:fillRect/>
          </a:stretch>
        </p:blipFill>
        <p:spPr>
          <a:xfrm>
            <a:off x="1115568" y="2478088"/>
            <a:ext cx="8881871" cy="3694112"/>
          </a:xfrm>
        </p:spPr>
      </p:pic>
    </p:spTree>
    <p:extLst>
      <p:ext uri="{BB962C8B-B14F-4D97-AF65-F5344CB8AC3E}">
        <p14:creationId xmlns:p14="http://schemas.microsoft.com/office/powerpoint/2010/main" val="17776719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theHarvester</a:t>
            </a:r>
            <a:endParaRPr lang="tr-TR" dirty="0">
              <a:highlight>
                <a:srgbClr val="FFFF00"/>
              </a:highlight>
            </a:endParaRPr>
          </a:p>
        </p:txBody>
      </p:sp>
      <p:pic>
        <p:nvPicPr>
          <p:cNvPr id="5" name="İçerik Yer Tutucusu 4">
            <a:extLst>
              <a:ext uri="{FF2B5EF4-FFF2-40B4-BE49-F238E27FC236}">
                <a16:creationId xmlns:a16="http://schemas.microsoft.com/office/drawing/2014/main" id="{211EA8C0-F641-DD1D-58FB-90BD3F1B89C7}"/>
              </a:ext>
            </a:extLst>
          </p:cNvPr>
          <p:cNvPicPr>
            <a:picLocks noGrp="1" noChangeAspect="1"/>
          </p:cNvPicPr>
          <p:nvPr>
            <p:ph idx="1"/>
          </p:nvPr>
        </p:nvPicPr>
        <p:blipFill>
          <a:blip r:embed="rId2"/>
          <a:stretch>
            <a:fillRect/>
          </a:stretch>
        </p:blipFill>
        <p:spPr>
          <a:xfrm>
            <a:off x="1635760" y="2478088"/>
            <a:ext cx="8100406" cy="3694112"/>
          </a:xfrm>
        </p:spPr>
      </p:pic>
    </p:spTree>
    <p:extLst>
      <p:ext uri="{BB962C8B-B14F-4D97-AF65-F5344CB8AC3E}">
        <p14:creationId xmlns:p14="http://schemas.microsoft.com/office/powerpoint/2010/main" val="42613339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DNS ZONE TRANSFER</a:t>
            </a:r>
            <a:endParaRPr lang="tr-TR" dirty="0">
              <a:highlight>
                <a:srgbClr val="FFFF00"/>
              </a:highlight>
            </a:endParaRPr>
          </a:p>
        </p:txBody>
      </p:sp>
      <p:pic>
        <p:nvPicPr>
          <p:cNvPr id="7" name="İçerik Yer Tutucusu 6">
            <a:extLst>
              <a:ext uri="{FF2B5EF4-FFF2-40B4-BE49-F238E27FC236}">
                <a16:creationId xmlns:a16="http://schemas.microsoft.com/office/drawing/2014/main" id="{E13454B1-2E91-1A07-439E-6982F816DC24}"/>
              </a:ext>
            </a:extLst>
          </p:cNvPr>
          <p:cNvPicPr>
            <a:picLocks noGrp="1" noChangeAspect="1"/>
          </p:cNvPicPr>
          <p:nvPr>
            <p:ph idx="1"/>
          </p:nvPr>
        </p:nvPicPr>
        <p:blipFill>
          <a:blip r:embed="rId2"/>
          <a:stretch>
            <a:fillRect/>
          </a:stretch>
        </p:blipFill>
        <p:spPr>
          <a:xfrm>
            <a:off x="5029200" y="2978372"/>
            <a:ext cx="6879336" cy="2163197"/>
          </a:xfrm>
        </p:spPr>
      </p:pic>
      <p:sp>
        <p:nvSpPr>
          <p:cNvPr id="6" name="Metin kutusu 5">
            <a:extLst>
              <a:ext uri="{FF2B5EF4-FFF2-40B4-BE49-F238E27FC236}">
                <a16:creationId xmlns:a16="http://schemas.microsoft.com/office/drawing/2014/main" id="{5BFC2EE5-29EF-7852-9F15-51DDB61FE23B}"/>
              </a:ext>
            </a:extLst>
          </p:cNvPr>
          <p:cNvSpPr txBox="1"/>
          <p:nvPr/>
        </p:nvSpPr>
        <p:spPr>
          <a:xfrm>
            <a:off x="1115568" y="2978372"/>
            <a:ext cx="3099816" cy="2862322"/>
          </a:xfrm>
          <a:prstGeom prst="rect">
            <a:avLst/>
          </a:prstGeom>
          <a:noFill/>
        </p:spPr>
        <p:txBody>
          <a:bodyPr wrap="square">
            <a:spAutoFit/>
          </a:bodyPr>
          <a:lstStyle/>
          <a:p>
            <a:r>
              <a:rPr lang="tr-TR" dirty="0">
                <a:latin typeface="Calibri" panose="020F0502020204030204" pitchFamily="34" charset="0"/>
                <a:ea typeface="Calibri" panose="020F0502020204030204" pitchFamily="34" charset="0"/>
                <a:cs typeface="Calibri" panose="020F0502020204030204" pitchFamily="34" charset="0"/>
              </a:rPr>
              <a:t>DNS </a:t>
            </a:r>
            <a:r>
              <a:rPr lang="tr-TR" dirty="0" err="1">
                <a:latin typeface="Calibri" panose="020F0502020204030204" pitchFamily="34" charset="0"/>
                <a:ea typeface="Calibri" panose="020F0502020204030204" pitchFamily="34" charset="0"/>
                <a:cs typeface="Calibri" panose="020F0502020204030204" pitchFamily="34" charset="0"/>
              </a:rPr>
              <a:t>Zone</a:t>
            </a:r>
            <a:r>
              <a:rPr lang="tr-TR" dirty="0">
                <a:latin typeface="Calibri" panose="020F0502020204030204" pitchFamily="34" charset="0"/>
                <a:ea typeface="Calibri" panose="020F0502020204030204" pitchFamily="34" charset="0"/>
                <a:cs typeface="Calibri" panose="020F0502020204030204" pitchFamily="34" charset="0"/>
              </a:rPr>
              <a:t> Transfer, bir DNS veri tabanının farklı sunucuya aktarılmasına denir. Bu aktarım, genellikle yanlış konfigüre edilmiş bir </a:t>
            </a:r>
            <a:r>
              <a:rPr lang="tr-TR" dirty="0" err="1">
                <a:latin typeface="Calibri" panose="020F0502020204030204" pitchFamily="34" charset="0"/>
                <a:ea typeface="Calibri" panose="020F0502020204030204" pitchFamily="34" charset="0"/>
                <a:cs typeface="Calibri" panose="020F0502020204030204" pitchFamily="34" charset="0"/>
              </a:rPr>
              <a:t>ruleset</a:t>
            </a:r>
            <a:r>
              <a:rPr lang="tr-TR" dirty="0">
                <a:latin typeface="Calibri" panose="020F0502020204030204" pitchFamily="34" charset="0"/>
                <a:ea typeface="Calibri" panose="020F0502020204030204" pitchFamily="34" charset="0"/>
                <a:cs typeface="Calibri" panose="020F0502020204030204" pitchFamily="34" charset="0"/>
              </a:rPr>
              <a:t> sebebiyle ciddi bir zafiyete dönüşebilir. Özellikle saldırı yüzeyini genişletmesi sebebiyle, kurumsal firmalarda kritik bir risk oluşturur.</a:t>
            </a:r>
          </a:p>
        </p:txBody>
      </p:sp>
    </p:spTree>
    <p:extLst>
      <p:ext uri="{BB962C8B-B14F-4D97-AF65-F5344CB8AC3E}">
        <p14:creationId xmlns:p14="http://schemas.microsoft.com/office/powerpoint/2010/main" val="40937064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DNS ZONE TRANSFER</a:t>
            </a:r>
            <a:endParaRPr lang="tr-TR" dirty="0">
              <a:highlight>
                <a:srgbClr val="FFFF00"/>
              </a:highlight>
            </a:endParaRPr>
          </a:p>
        </p:txBody>
      </p:sp>
      <p:pic>
        <p:nvPicPr>
          <p:cNvPr id="5" name="İçerik Yer Tutucusu 4">
            <a:extLst>
              <a:ext uri="{FF2B5EF4-FFF2-40B4-BE49-F238E27FC236}">
                <a16:creationId xmlns:a16="http://schemas.microsoft.com/office/drawing/2014/main" id="{133BB56C-EEF1-EE6C-EA0D-DFC10C6C1C34}"/>
              </a:ext>
            </a:extLst>
          </p:cNvPr>
          <p:cNvPicPr>
            <a:picLocks noGrp="1" noChangeAspect="1"/>
          </p:cNvPicPr>
          <p:nvPr>
            <p:ph idx="1"/>
          </p:nvPr>
        </p:nvPicPr>
        <p:blipFill>
          <a:blip r:embed="rId2"/>
          <a:stretch>
            <a:fillRect/>
          </a:stretch>
        </p:blipFill>
        <p:spPr>
          <a:xfrm>
            <a:off x="2042160" y="2478088"/>
            <a:ext cx="8036560" cy="3694112"/>
          </a:xfrm>
        </p:spPr>
      </p:pic>
    </p:spTree>
    <p:extLst>
      <p:ext uri="{BB962C8B-B14F-4D97-AF65-F5344CB8AC3E}">
        <p14:creationId xmlns:p14="http://schemas.microsoft.com/office/powerpoint/2010/main" val="187449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https://dnslytics.com/</a:t>
            </a:r>
          </a:p>
        </p:txBody>
      </p:sp>
      <p:pic>
        <p:nvPicPr>
          <p:cNvPr id="5" name="İçerik Yer Tutucusu 4">
            <a:extLst>
              <a:ext uri="{FF2B5EF4-FFF2-40B4-BE49-F238E27FC236}">
                <a16:creationId xmlns:a16="http://schemas.microsoft.com/office/drawing/2014/main" id="{838D8063-8729-611F-A63E-A642A4B50154}"/>
              </a:ext>
            </a:extLst>
          </p:cNvPr>
          <p:cNvPicPr>
            <a:picLocks noGrp="1" noChangeAspect="1"/>
          </p:cNvPicPr>
          <p:nvPr>
            <p:ph idx="1"/>
          </p:nvPr>
        </p:nvPicPr>
        <p:blipFill>
          <a:blip r:embed="rId2"/>
          <a:stretch>
            <a:fillRect/>
          </a:stretch>
        </p:blipFill>
        <p:spPr>
          <a:xfrm>
            <a:off x="543298" y="2159049"/>
            <a:ext cx="7314827" cy="4104873"/>
          </a:xfrm>
        </p:spPr>
      </p:pic>
      <p:sp>
        <p:nvSpPr>
          <p:cNvPr id="4" name="Metin kutusu 3">
            <a:extLst>
              <a:ext uri="{FF2B5EF4-FFF2-40B4-BE49-F238E27FC236}">
                <a16:creationId xmlns:a16="http://schemas.microsoft.com/office/drawing/2014/main" id="{A18D80C0-FB70-920E-F953-343E3252EE18}"/>
              </a:ext>
            </a:extLst>
          </p:cNvPr>
          <p:cNvSpPr txBox="1"/>
          <p:nvPr/>
        </p:nvSpPr>
        <p:spPr>
          <a:xfrm>
            <a:off x="7858125" y="2447925"/>
            <a:ext cx="4238626" cy="318285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ASN (Otonom Sistem Numarası), internet üzerindeki büyük ağların birbirleriyle nasıl konuşacağını belirleyen bir numaradır. Her büyük ağ (örneğin, bir internet servis sağlayıcısı veya büyük bir şirket ağı) kendine ait bir </a:t>
            </a:r>
            <a:r>
              <a:rPr kumimoji="0" lang="tr-TR" sz="1800" b="0" i="0" u="none" strike="noStrike" kern="1200" cap="none" spc="0" normalizeH="0" baseline="0" noProof="0" dirty="0" err="1">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ASN'ye</a:t>
            </a:r>
            <a:r>
              <a:rPr kumimoji="0" lang="tr-TR"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rPr>
              <a:t> sahiptir. Bu numaralar, ağların internet üzerinde verileri nasıl yönlendireceğini belirlemek için kullanılır. Böylece internetin her yerindeki ağlar, birbirleriyle düzgün bir şekilde iletişim kurabilir.</a:t>
            </a:r>
          </a:p>
        </p:txBody>
      </p:sp>
    </p:spTree>
    <p:extLst>
      <p:ext uri="{BB962C8B-B14F-4D97-AF65-F5344CB8AC3E}">
        <p14:creationId xmlns:p14="http://schemas.microsoft.com/office/powerpoint/2010/main" val="22352922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DNS ZONE TRANSFER</a:t>
            </a:r>
            <a:endParaRPr lang="tr-TR" dirty="0">
              <a:highlight>
                <a:srgbClr val="FFFF00"/>
              </a:highlight>
            </a:endParaRPr>
          </a:p>
        </p:txBody>
      </p:sp>
      <p:pic>
        <p:nvPicPr>
          <p:cNvPr id="5" name="İçerik Yer Tutucusu 4">
            <a:extLst>
              <a:ext uri="{FF2B5EF4-FFF2-40B4-BE49-F238E27FC236}">
                <a16:creationId xmlns:a16="http://schemas.microsoft.com/office/drawing/2014/main" id="{8573EFE7-93FB-C546-5202-64F3593FDE75}"/>
              </a:ext>
            </a:extLst>
          </p:cNvPr>
          <p:cNvPicPr>
            <a:picLocks noGrp="1" noChangeAspect="1"/>
          </p:cNvPicPr>
          <p:nvPr>
            <p:ph idx="1"/>
          </p:nvPr>
        </p:nvPicPr>
        <p:blipFill>
          <a:blip r:embed="rId2"/>
          <a:stretch>
            <a:fillRect/>
          </a:stretch>
        </p:blipFill>
        <p:spPr>
          <a:xfrm>
            <a:off x="873760" y="2478088"/>
            <a:ext cx="8971280" cy="3694112"/>
          </a:xfrm>
        </p:spPr>
      </p:pic>
    </p:spTree>
    <p:extLst>
      <p:ext uri="{BB962C8B-B14F-4D97-AF65-F5344CB8AC3E}">
        <p14:creationId xmlns:p14="http://schemas.microsoft.com/office/powerpoint/2010/main" val="3031702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DNS ZONE TRANSFER</a:t>
            </a:r>
            <a:endParaRPr lang="tr-TR" dirty="0">
              <a:highlight>
                <a:srgbClr val="FFFF00"/>
              </a:highlight>
            </a:endParaRPr>
          </a:p>
        </p:txBody>
      </p:sp>
      <p:pic>
        <p:nvPicPr>
          <p:cNvPr id="5" name="İçerik Yer Tutucusu 4">
            <a:extLst>
              <a:ext uri="{FF2B5EF4-FFF2-40B4-BE49-F238E27FC236}">
                <a16:creationId xmlns:a16="http://schemas.microsoft.com/office/drawing/2014/main" id="{7EEE8A28-9780-9A76-5651-6EA8775046F6}"/>
              </a:ext>
            </a:extLst>
          </p:cNvPr>
          <p:cNvPicPr>
            <a:picLocks noGrp="1" noChangeAspect="1"/>
          </p:cNvPicPr>
          <p:nvPr>
            <p:ph idx="1"/>
          </p:nvPr>
        </p:nvPicPr>
        <p:blipFill>
          <a:blip r:embed="rId2"/>
          <a:stretch>
            <a:fillRect/>
          </a:stretch>
        </p:blipFill>
        <p:spPr>
          <a:xfrm>
            <a:off x="3264705" y="2478088"/>
            <a:ext cx="5870552" cy="3694112"/>
          </a:xfrm>
        </p:spPr>
      </p:pic>
    </p:spTree>
    <p:extLst>
      <p:ext uri="{BB962C8B-B14F-4D97-AF65-F5344CB8AC3E}">
        <p14:creationId xmlns:p14="http://schemas.microsoft.com/office/powerpoint/2010/main" val="8495706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DNS ZONE TRANSFER</a:t>
            </a:r>
            <a:endParaRPr lang="tr-TR" dirty="0">
              <a:highlight>
                <a:srgbClr val="FFFF00"/>
              </a:highlight>
            </a:endParaRPr>
          </a:p>
        </p:txBody>
      </p:sp>
      <p:pic>
        <p:nvPicPr>
          <p:cNvPr id="7" name="İçerik Yer Tutucusu 6">
            <a:extLst>
              <a:ext uri="{FF2B5EF4-FFF2-40B4-BE49-F238E27FC236}">
                <a16:creationId xmlns:a16="http://schemas.microsoft.com/office/drawing/2014/main" id="{DC7E9F46-B682-C5C6-1315-2DA958CAEF89}"/>
              </a:ext>
            </a:extLst>
          </p:cNvPr>
          <p:cNvPicPr>
            <a:picLocks noGrp="1" noChangeAspect="1"/>
          </p:cNvPicPr>
          <p:nvPr>
            <p:ph idx="1"/>
          </p:nvPr>
        </p:nvPicPr>
        <p:blipFill>
          <a:blip r:embed="rId2"/>
          <a:stretch>
            <a:fillRect/>
          </a:stretch>
        </p:blipFill>
        <p:spPr>
          <a:xfrm>
            <a:off x="4266136" y="2815221"/>
            <a:ext cx="3867690" cy="3019846"/>
          </a:xfrm>
        </p:spPr>
      </p:pic>
    </p:spTree>
    <p:extLst>
      <p:ext uri="{BB962C8B-B14F-4D97-AF65-F5344CB8AC3E}">
        <p14:creationId xmlns:p14="http://schemas.microsoft.com/office/powerpoint/2010/main" val="31475232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https://epieos.com/</a:t>
            </a:r>
          </a:p>
        </p:txBody>
      </p:sp>
      <p:pic>
        <p:nvPicPr>
          <p:cNvPr id="5" name="İçerik Yer Tutucusu 4">
            <a:extLst>
              <a:ext uri="{FF2B5EF4-FFF2-40B4-BE49-F238E27FC236}">
                <a16:creationId xmlns:a16="http://schemas.microsoft.com/office/drawing/2014/main" id="{5B9CEB17-D007-06E8-9A72-9D20BEF5CA43}"/>
              </a:ext>
            </a:extLst>
          </p:cNvPr>
          <p:cNvPicPr>
            <a:picLocks noGrp="1" noChangeAspect="1"/>
          </p:cNvPicPr>
          <p:nvPr>
            <p:ph idx="1"/>
          </p:nvPr>
        </p:nvPicPr>
        <p:blipFill>
          <a:blip r:embed="rId2"/>
          <a:stretch>
            <a:fillRect/>
          </a:stretch>
        </p:blipFill>
        <p:spPr>
          <a:xfrm>
            <a:off x="3690107" y="2478088"/>
            <a:ext cx="5019749" cy="3694112"/>
          </a:xfrm>
        </p:spPr>
      </p:pic>
    </p:spTree>
    <p:extLst>
      <p:ext uri="{BB962C8B-B14F-4D97-AF65-F5344CB8AC3E}">
        <p14:creationId xmlns:p14="http://schemas.microsoft.com/office/powerpoint/2010/main" val="40105824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https://epieos.com/</a:t>
            </a:r>
          </a:p>
        </p:txBody>
      </p:sp>
      <p:pic>
        <p:nvPicPr>
          <p:cNvPr id="5" name="İçerik Yer Tutucusu 4">
            <a:extLst>
              <a:ext uri="{FF2B5EF4-FFF2-40B4-BE49-F238E27FC236}">
                <a16:creationId xmlns:a16="http://schemas.microsoft.com/office/drawing/2014/main" id="{7830715E-5E57-FBFD-8CAD-8F790AFF2CF9}"/>
              </a:ext>
            </a:extLst>
          </p:cNvPr>
          <p:cNvPicPr>
            <a:picLocks noGrp="1" noChangeAspect="1"/>
          </p:cNvPicPr>
          <p:nvPr>
            <p:ph idx="1"/>
          </p:nvPr>
        </p:nvPicPr>
        <p:blipFill>
          <a:blip r:embed="rId2"/>
          <a:stretch>
            <a:fillRect/>
          </a:stretch>
        </p:blipFill>
        <p:spPr>
          <a:xfrm>
            <a:off x="3546119" y="2478088"/>
            <a:ext cx="5307725" cy="3694112"/>
          </a:xfrm>
        </p:spPr>
      </p:pic>
    </p:spTree>
    <p:extLst>
      <p:ext uri="{BB962C8B-B14F-4D97-AF65-F5344CB8AC3E}">
        <p14:creationId xmlns:p14="http://schemas.microsoft.com/office/powerpoint/2010/main" val="960315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https://epieos.com/</a:t>
            </a:r>
          </a:p>
        </p:txBody>
      </p:sp>
      <p:pic>
        <p:nvPicPr>
          <p:cNvPr id="5" name="İçerik Yer Tutucusu 4">
            <a:extLst>
              <a:ext uri="{FF2B5EF4-FFF2-40B4-BE49-F238E27FC236}">
                <a16:creationId xmlns:a16="http://schemas.microsoft.com/office/drawing/2014/main" id="{DFE09535-8FAC-1261-C35D-CF2A0F925273}"/>
              </a:ext>
            </a:extLst>
          </p:cNvPr>
          <p:cNvPicPr>
            <a:picLocks noGrp="1" noChangeAspect="1"/>
          </p:cNvPicPr>
          <p:nvPr>
            <p:ph idx="1"/>
          </p:nvPr>
        </p:nvPicPr>
        <p:blipFill>
          <a:blip r:embed="rId2"/>
          <a:stretch>
            <a:fillRect/>
          </a:stretch>
        </p:blipFill>
        <p:spPr>
          <a:xfrm>
            <a:off x="3357349" y="2478088"/>
            <a:ext cx="5685264" cy="3694112"/>
          </a:xfrm>
        </p:spPr>
      </p:pic>
    </p:spTree>
    <p:extLst>
      <p:ext uri="{BB962C8B-B14F-4D97-AF65-F5344CB8AC3E}">
        <p14:creationId xmlns:p14="http://schemas.microsoft.com/office/powerpoint/2010/main" val="19630517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https://birdhunt.huntintel.io/</a:t>
            </a:r>
          </a:p>
        </p:txBody>
      </p:sp>
      <p:pic>
        <p:nvPicPr>
          <p:cNvPr id="5" name="İçerik Yer Tutucusu 4">
            <a:extLst>
              <a:ext uri="{FF2B5EF4-FFF2-40B4-BE49-F238E27FC236}">
                <a16:creationId xmlns:a16="http://schemas.microsoft.com/office/drawing/2014/main" id="{E8963827-07BF-23E1-9726-3B1B9410C9B2}"/>
              </a:ext>
            </a:extLst>
          </p:cNvPr>
          <p:cNvPicPr>
            <a:picLocks noGrp="1" noChangeAspect="1"/>
          </p:cNvPicPr>
          <p:nvPr>
            <p:ph idx="1"/>
          </p:nvPr>
        </p:nvPicPr>
        <p:blipFill>
          <a:blip r:embed="rId2"/>
          <a:stretch>
            <a:fillRect/>
          </a:stretch>
        </p:blipFill>
        <p:spPr>
          <a:xfrm>
            <a:off x="2031417" y="2478088"/>
            <a:ext cx="8337129" cy="3694112"/>
          </a:xfrm>
        </p:spPr>
      </p:pic>
    </p:spTree>
    <p:extLst>
      <p:ext uri="{BB962C8B-B14F-4D97-AF65-F5344CB8AC3E}">
        <p14:creationId xmlns:p14="http://schemas.microsoft.com/office/powerpoint/2010/main" val="1599743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https://birdhunt.huntintel.io/</a:t>
            </a:r>
          </a:p>
        </p:txBody>
      </p:sp>
      <p:pic>
        <p:nvPicPr>
          <p:cNvPr id="5" name="İçerik Yer Tutucusu 4">
            <a:extLst>
              <a:ext uri="{FF2B5EF4-FFF2-40B4-BE49-F238E27FC236}">
                <a16:creationId xmlns:a16="http://schemas.microsoft.com/office/drawing/2014/main" id="{D0DD9190-66C0-A57E-D93D-40C06A7BD66A}"/>
              </a:ext>
            </a:extLst>
          </p:cNvPr>
          <p:cNvPicPr>
            <a:picLocks noGrp="1" noChangeAspect="1"/>
          </p:cNvPicPr>
          <p:nvPr>
            <p:ph idx="1"/>
          </p:nvPr>
        </p:nvPicPr>
        <p:blipFill>
          <a:blip r:embed="rId2"/>
          <a:stretch>
            <a:fillRect/>
          </a:stretch>
        </p:blipFill>
        <p:spPr>
          <a:xfrm>
            <a:off x="1116013" y="2529355"/>
            <a:ext cx="10167937" cy="3591577"/>
          </a:xfrm>
        </p:spPr>
      </p:pic>
    </p:spTree>
    <p:extLst>
      <p:ext uri="{BB962C8B-B14F-4D97-AF65-F5344CB8AC3E}">
        <p14:creationId xmlns:p14="http://schemas.microsoft.com/office/powerpoint/2010/main" val="3422315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https://birdhunt.huntintel.io/</a:t>
            </a:r>
          </a:p>
        </p:txBody>
      </p:sp>
      <p:pic>
        <p:nvPicPr>
          <p:cNvPr id="9" name="İçerik Yer Tutucusu 8">
            <a:extLst>
              <a:ext uri="{FF2B5EF4-FFF2-40B4-BE49-F238E27FC236}">
                <a16:creationId xmlns:a16="http://schemas.microsoft.com/office/drawing/2014/main" id="{BA9519F9-436C-EADE-F8BB-6D1F8BDB5C22}"/>
              </a:ext>
            </a:extLst>
          </p:cNvPr>
          <p:cNvPicPr>
            <a:picLocks noGrp="1" noChangeAspect="1"/>
          </p:cNvPicPr>
          <p:nvPr>
            <p:ph idx="1"/>
          </p:nvPr>
        </p:nvPicPr>
        <p:blipFill>
          <a:blip r:embed="rId2"/>
          <a:stretch>
            <a:fillRect/>
          </a:stretch>
        </p:blipFill>
        <p:spPr>
          <a:xfrm>
            <a:off x="3953933" y="2478088"/>
            <a:ext cx="4233334" cy="3694112"/>
          </a:xfrm>
        </p:spPr>
      </p:pic>
    </p:spTree>
    <p:extLst>
      <p:ext uri="{BB962C8B-B14F-4D97-AF65-F5344CB8AC3E}">
        <p14:creationId xmlns:p14="http://schemas.microsoft.com/office/powerpoint/2010/main" val="1517925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hlinkClick r:id="rId2">
                  <a:extLst>
                    <a:ext uri="{A12FA001-AC4F-418D-AE19-62706E023703}">
                      <ahyp:hlinkClr xmlns:ahyp="http://schemas.microsoft.com/office/drawing/2018/hyperlinkcolor" val="tx"/>
                    </a:ext>
                  </a:extLst>
                </a:hlinkClick>
              </a:rPr>
              <a:t>https://yopmail.com/</a:t>
            </a:r>
            <a:endParaRPr lang="tr-TR" dirty="0"/>
          </a:p>
        </p:txBody>
      </p:sp>
      <p:pic>
        <p:nvPicPr>
          <p:cNvPr id="7" name="İçerik Yer Tutucusu 6">
            <a:extLst>
              <a:ext uri="{FF2B5EF4-FFF2-40B4-BE49-F238E27FC236}">
                <a16:creationId xmlns:a16="http://schemas.microsoft.com/office/drawing/2014/main" id="{94F6E76C-211C-96DC-10A1-5BB195871C0E}"/>
              </a:ext>
            </a:extLst>
          </p:cNvPr>
          <p:cNvPicPr>
            <a:picLocks noGrp="1" noChangeAspect="1"/>
          </p:cNvPicPr>
          <p:nvPr>
            <p:ph idx="1"/>
          </p:nvPr>
        </p:nvPicPr>
        <p:blipFill>
          <a:blip r:embed="rId3"/>
          <a:stretch>
            <a:fillRect/>
          </a:stretch>
        </p:blipFill>
        <p:spPr>
          <a:xfrm>
            <a:off x="1902749" y="2478088"/>
            <a:ext cx="8594465" cy="3694112"/>
          </a:xfrm>
        </p:spPr>
      </p:pic>
    </p:spTree>
    <p:extLst>
      <p:ext uri="{BB962C8B-B14F-4D97-AF65-F5344CB8AC3E}">
        <p14:creationId xmlns:p14="http://schemas.microsoft.com/office/powerpoint/2010/main" val="3424813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https://www.whois.com/</a:t>
            </a:r>
          </a:p>
        </p:txBody>
      </p:sp>
      <p:pic>
        <p:nvPicPr>
          <p:cNvPr id="9" name="İçerik Yer Tutucusu 8">
            <a:extLst>
              <a:ext uri="{FF2B5EF4-FFF2-40B4-BE49-F238E27FC236}">
                <a16:creationId xmlns:a16="http://schemas.microsoft.com/office/drawing/2014/main" id="{C937EA61-C633-9637-2CDD-A3B21F1C95F5}"/>
              </a:ext>
            </a:extLst>
          </p:cNvPr>
          <p:cNvPicPr>
            <a:picLocks noGrp="1" noChangeAspect="1"/>
          </p:cNvPicPr>
          <p:nvPr>
            <p:ph idx="1"/>
          </p:nvPr>
        </p:nvPicPr>
        <p:blipFill>
          <a:blip r:embed="rId2"/>
          <a:stretch>
            <a:fillRect/>
          </a:stretch>
        </p:blipFill>
        <p:spPr>
          <a:xfrm>
            <a:off x="1115569" y="2359378"/>
            <a:ext cx="5423254" cy="3694112"/>
          </a:xfrm>
        </p:spPr>
      </p:pic>
      <p:pic>
        <p:nvPicPr>
          <p:cNvPr id="11" name="Resim 10">
            <a:extLst>
              <a:ext uri="{FF2B5EF4-FFF2-40B4-BE49-F238E27FC236}">
                <a16:creationId xmlns:a16="http://schemas.microsoft.com/office/drawing/2014/main" id="{E3047BC2-3A6B-C2DB-B467-860A304FD412}"/>
              </a:ext>
            </a:extLst>
          </p:cNvPr>
          <p:cNvPicPr>
            <a:picLocks noChangeAspect="1"/>
          </p:cNvPicPr>
          <p:nvPr/>
        </p:nvPicPr>
        <p:blipFill>
          <a:blip r:embed="rId3"/>
          <a:stretch>
            <a:fillRect/>
          </a:stretch>
        </p:blipFill>
        <p:spPr>
          <a:xfrm>
            <a:off x="6984636" y="2746122"/>
            <a:ext cx="4954323" cy="3307368"/>
          </a:xfrm>
          <a:prstGeom prst="rect">
            <a:avLst/>
          </a:prstGeom>
        </p:spPr>
      </p:pic>
    </p:spTree>
    <p:extLst>
      <p:ext uri="{BB962C8B-B14F-4D97-AF65-F5344CB8AC3E}">
        <p14:creationId xmlns:p14="http://schemas.microsoft.com/office/powerpoint/2010/main" val="25604592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https://exif.tools/</a:t>
            </a:r>
          </a:p>
        </p:txBody>
      </p:sp>
      <p:pic>
        <p:nvPicPr>
          <p:cNvPr id="5" name="İçerik Yer Tutucusu 4">
            <a:extLst>
              <a:ext uri="{FF2B5EF4-FFF2-40B4-BE49-F238E27FC236}">
                <a16:creationId xmlns:a16="http://schemas.microsoft.com/office/drawing/2014/main" id="{5FB48AE3-4263-EEDA-7D9D-AC80D41D5628}"/>
              </a:ext>
            </a:extLst>
          </p:cNvPr>
          <p:cNvPicPr>
            <a:picLocks noGrp="1" noChangeAspect="1"/>
          </p:cNvPicPr>
          <p:nvPr>
            <p:ph idx="1"/>
          </p:nvPr>
        </p:nvPicPr>
        <p:blipFill>
          <a:blip r:embed="rId2"/>
          <a:stretch>
            <a:fillRect/>
          </a:stretch>
        </p:blipFill>
        <p:spPr>
          <a:xfrm>
            <a:off x="2502876" y="2478088"/>
            <a:ext cx="7394211" cy="3694112"/>
          </a:xfrm>
        </p:spPr>
      </p:pic>
    </p:spTree>
    <p:extLst>
      <p:ext uri="{BB962C8B-B14F-4D97-AF65-F5344CB8AC3E}">
        <p14:creationId xmlns:p14="http://schemas.microsoft.com/office/powerpoint/2010/main" val="39951396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https://exif.tools/</a:t>
            </a:r>
          </a:p>
        </p:txBody>
      </p:sp>
      <p:pic>
        <p:nvPicPr>
          <p:cNvPr id="9" name="İçerik Yer Tutucusu 8">
            <a:extLst>
              <a:ext uri="{FF2B5EF4-FFF2-40B4-BE49-F238E27FC236}">
                <a16:creationId xmlns:a16="http://schemas.microsoft.com/office/drawing/2014/main" id="{26877B28-45F1-8EC1-F8A5-7ED9F4A13F08}"/>
              </a:ext>
            </a:extLst>
          </p:cNvPr>
          <p:cNvPicPr>
            <a:picLocks noGrp="1" noChangeAspect="1"/>
          </p:cNvPicPr>
          <p:nvPr>
            <p:ph idx="1"/>
          </p:nvPr>
        </p:nvPicPr>
        <p:blipFill>
          <a:blip r:embed="rId2"/>
          <a:stretch>
            <a:fillRect/>
          </a:stretch>
        </p:blipFill>
        <p:spPr>
          <a:xfrm>
            <a:off x="735310" y="2478088"/>
            <a:ext cx="5166896" cy="3694112"/>
          </a:xfrm>
        </p:spPr>
      </p:pic>
      <p:pic>
        <p:nvPicPr>
          <p:cNvPr id="11" name="Resim 10">
            <a:extLst>
              <a:ext uri="{FF2B5EF4-FFF2-40B4-BE49-F238E27FC236}">
                <a16:creationId xmlns:a16="http://schemas.microsoft.com/office/drawing/2014/main" id="{83A89150-C4F4-3407-6B75-FDB68194EB34}"/>
              </a:ext>
            </a:extLst>
          </p:cNvPr>
          <p:cNvPicPr>
            <a:picLocks noChangeAspect="1"/>
          </p:cNvPicPr>
          <p:nvPr/>
        </p:nvPicPr>
        <p:blipFill>
          <a:blip r:embed="rId3"/>
          <a:stretch>
            <a:fillRect/>
          </a:stretch>
        </p:blipFill>
        <p:spPr>
          <a:xfrm>
            <a:off x="6721262" y="2542668"/>
            <a:ext cx="4735428" cy="3629532"/>
          </a:xfrm>
          <a:prstGeom prst="rect">
            <a:avLst/>
          </a:prstGeom>
        </p:spPr>
      </p:pic>
    </p:spTree>
    <p:extLst>
      <p:ext uri="{BB962C8B-B14F-4D97-AF65-F5344CB8AC3E}">
        <p14:creationId xmlns:p14="http://schemas.microsoft.com/office/powerpoint/2010/main" val="7002402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https://pimeyes.com/</a:t>
            </a:r>
          </a:p>
        </p:txBody>
      </p:sp>
      <p:pic>
        <p:nvPicPr>
          <p:cNvPr id="5" name="İçerik Yer Tutucusu 4">
            <a:extLst>
              <a:ext uri="{FF2B5EF4-FFF2-40B4-BE49-F238E27FC236}">
                <a16:creationId xmlns:a16="http://schemas.microsoft.com/office/drawing/2014/main" id="{6EBB030D-7964-66A4-76C1-BC3E213C5E15}"/>
              </a:ext>
            </a:extLst>
          </p:cNvPr>
          <p:cNvPicPr>
            <a:picLocks noGrp="1" noChangeAspect="1"/>
          </p:cNvPicPr>
          <p:nvPr>
            <p:ph idx="1"/>
          </p:nvPr>
        </p:nvPicPr>
        <p:blipFill>
          <a:blip r:embed="rId2"/>
          <a:stretch>
            <a:fillRect/>
          </a:stretch>
        </p:blipFill>
        <p:spPr>
          <a:xfrm>
            <a:off x="2061208" y="2478088"/>
            <a:ext cx="8277546" cy="3694112"/>
          </a:xfrm>
        </p:spPr>
      </p:pic>
    </p:spTree>
    <p:extLst>
      <p:ext uri="{BB962C8B-B14F-4D97-AF65-F5344CB8AC3E}">
        <p14:creationId xmlns:p14="http://schemas.microsoft.com/office/powerpoint/2010/main" val="35297293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https://pimeyes.com/</a:t>
            </a:r>
          </a:p>
        </p:txBody>
      </p:sp>
      <p:pic>
        <p:nvPicPr>
          <p:cNvPr id="5" name="İçerik Yer Tutucusu 4">
            <a:extLst>
              <a:ext uri="{FF2B5EF4-FFF2-40B4-BE49-F238E27FC236}">
                <a16:creationId xmlns:a16="http://schemas.microsoft.com/office/drawing/2014/main" id="{8C36B298-A574-2755-9366-07676F846579}"/>
              </a:ext>
            </a:extLst>
          </p:cNvPr>
          <p:cNvPicPr>
            <a:picLocks noGrp="1" noChangeAspect="1"/>
          </p:cNvPicPr>
          <p:nvPr>
            <p:ph idx="1"/>
          </p:nvPr>
        </p:nvPicPr>
        <p:blipFill>
          <a:blip r:embed="rId2"/>
          <a:stretch>
            <a:fillRect/>
          </a:stretch>
        </p:blipFill>
        <p:spPr>
          <a:xfrm>
            <a:off x="3351718" y="2478088"/>
            <a:ext cx="5696527" cy="3694112"/>
          </a:xfrm>
        </p:spPr>
      </p:pic>
    </p:spTree>
    <p:extLst>
      <p:ext uri="{BB962C8B-B14F-4D97-AF65-F5344CB8AC3E}">
        <p14:creationId xmlns:p14="http://schemas.microsoft.com/office/powerpoint/2010/main" val="292451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https://tineye.com/</a:t>
            </a:r>
          </a:p>
        </p:txBody>
      </p:sp>
      <p:pic>
        <p:nvPicPr>
          <p:cNvPr id="5" name="İçerik Yer Tutucusu 4">
            <a:extLst>
              <a:ext uri="{FF2B5EF4-FFF2-40B4-BE49-F238E27FC236}">
                <a16:creationId xmlns:a16="http://schemas.microsoft.com/office/drawing/2014/main" id="{698A11DB-9A80-2CD6-7836-836673FD0C64}"/>
              </a:ext>
            </a:extLst>
          </p:cNvPr>
          <p:cNvPicPr>
            <a:picLocks noGrp="1" noChangeAspect="1"/>
          </p:cNvPicPr>
          <p:nvPr>
            <p:ph idx="1"/>
          </p:nvPr>
        </p:nvPicPr>
        <p:blipFill>
          <a:blip r:embed="rId2"/>
          <a:stretch>
            <a:fillRect/>
          </a:stretch>
        </p:blipFill>
        <p:spPr>
          <a:xfrm>
            <a:off x="3464055" y="2478088"/>
            <a:ext cx="5471852" cy="3694112"/>
          </a:xfrm>
        </p:spPr>
      </p:pic>
    </p:spTree>
    <p:extLst>
      <p:ext uri="{BB962C8B-B14F-4D97-AF65-F5344CB8AC3E}">
        <p14:creationId xmlns:p14="http://schemas.microsoft.com/office/powerpoint/2010/main" val="26600687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https://app.netlas.io/</a:t>
            </a:r>
          </a:p>
        </p:txBody>
      </p:sp>
      <p:pic>
        <p:nvPicPr>
          <p:cNvPr id="5" name="İçerik Yer Tutucusu 4">
            <a:extLst>
              <a:ext uri="{FF2B5EF4-FFF2-40B4-BE49-F238E27FC236}">
                <a16:creationId xmlns:a16="http://schemas.microsoft.com/office/drawing/2014/main" id="{E6AD870A-59D3-DDE0-59B8-B7F1F2097850}"/>
              </a:ext>
            </a:extLst>
          </p:cNvPr>
          <p:cNvPicPr>
            <a:picLocks noGrp="1" noChangeAspect="1"/>
          </p:cNvPicPr>
          <p:nvPr>
            <p:ph idx="1"/>
          </p:nvPr>
        </p:nvPicPr>
        <p:blipFill>
          <a:blip r:embed="rId2"/>
          <a:stretch>
            <a:fillRect/>
          </a:stretch>
        </p:blipFill>
        <p:spPr>
          <a:xfrm>
            <a:off x="2220355" y="2478088"/>
            <a:ext cx="7959252" cy="3694112"/>
          </a:xfrm>
        </p:spPr>
      </p:pic>
    </p:spTree>
    <p:extLst>
      <p:ext uri="{BB962C8B-B14F-4D97-AF65-F5344CB8AC3E}">
        <p14:creationId xmlns:p14="http://schemas.microsoft.com/office/powerpoint/2010/main" val="22565432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https://app.netlas.io/</a:t>
            </a:r>
          </a:p>
        </p:txBody>
      </p:sp>
      <p:pic>
        <p:nvPicPr>
          <p:cNvPr id="5" name="İçerik Yer Tutucusu 4">
            <a:extLst>
              <a:ext uri="{FF2B5EF4-FFF2-40B4-BE49-F238E27FC236}">
                <a16:creationId xmlns:a16="http://schemas.microsoft.com/office/drawing/2014/main" id="{AAF1F532-16FC-A767-DCEA-273BCCADE9BA}"/>
              </a:ext>
            </a:extLst>
          </p:cNvPr>
          <p:cNvPicPr>
            <a:picLocks noGrp="1" noChangeAspect="1"/>
          </p:cNvPicPr>
          <p:nvPr>
            <p:ph idx="1"/>
          </p:nvPr>
        </p:nvPicPr>
        <p:blipFill>
          <a:blip r:embed="rId2"/>
          <a:stretch>
            <a:fillRect/>
          </a:stretch>
        </p:blipFill>
        <p:spPr>
          <a:xfrm>
            <a:off x="2093398" y="2478088"/>
            <a:ext cx="8213167" cy="3694112"/>
          </a:xfrm>
        </p:spPr>
      </p:pic>
    </p:spTree>
    <p:extLst>
      <p:ext uri="{BB962C8B-B14F-4D97-AF65-F5344CB8AC3E}">
        <p14:creationId xmlns:p14="http://schemas.microsoft.com/office/powerpoint/2010/main" val="533837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https://app.netlas.io/</a:t>
            </a:r>
          </a:p>
        </p:txBody>
      </p:sp>
      <p:pic>
        <p:nvPicPr>
          <p:cNvPr id="5" name="İçerik Yer Tutucusu 4">
            <a:extLst>
              <a:ext uri="{FF2B5EF4-FFF2-40B4-BE49-F238E27FC236}">
                <a16:creationId xmlns:a16="http://schemas.microsoft.com/office/drawing/2014/main" id="{EC8A2560-9F42-CC79-3F0E-3FFD39EF8622}"/>
              </a:ext>
            </a:extLst>
          </p:cNvPr>
          <p:cNvPicPr>
            <a:picLocks noGrp="1" noChangeAspect="1"/>
          </p:cNvPicPr>
          <p:nvPr>
            <p:ph idx="1"/>
          </p:nvPr>
        </p:nvPicPr>
        <p:blipFill>
          <a:blip r:embed="rId2"/>
          <a:stretch>
            <a:fillRect/>
          </a:stretch>
        </p:blipFill>
        <p:spPr>
          <a:xfrm>
            <a:off x="1116013" y="3006768"/>
            <a:ext cx="10167937" cy="2636751"/>
          </a:xfrm>
        </p:spPr>
      </p:pic>
    </p:spTree>
    <p:extLst>
      <p:ext uri="{BB962C8B-B14F-4D97-AF65-F5344CB8AC3E}">
        <p14:creationId xmlns:p14="http://schemas.microsoft.com/office/powerpoint/2010/main" val="2342906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Wappalyzer</a:t>
            </a:r>
            <a:endParaRPr lang="tr-TR" dirty="0"/>
          </a:p>
        </p:txBody>
      </p:sp>
      <p:pic>
        <p:nvPicPr>
          <p:cNvPr id="5" name="İçerik Yer Tutucusu 4">
            <a:extLst>
              <a:ext uri="{FF2B5EF4-FFF2-40B4-BE49-F238E27FC236}">
                <a16:creationId xmlns:a16="http://schemas.microsoft.com/office/drawing/2014/main" id="{E5818C77-E57D-7065-552F-50058365B859}"/>
              </a:ext>
            </a:extLst>
          </p:cNvPr>
          <p:cNvPicPr>
            <a:picLocks noGrp="1" noChangeAspect="1"/>
          </p:cNvPicPr>
          <p:nvPr>
            <p:ph idx="1"/>
          </p:nvPr>
        </p:nvPicPr>
        <p:blipFill>
          <a:blip r:embed="rId2"/>
          <a:stretch>
            <a:fillRect/>
          </a:stretch>
        </p:blipFill>
        <p:spPr>
          <a:xfrm>
            <a:off x="1561172" y="2478088"/>
            <a:ext cx="9277619" cy="3694112"/>
          </a:xfrm>
        </p:spPr>
      </p:pic>
    </p:spTree>
    <p:extLst>
      <p:ext uri="{BB962C8B-B14F-4D97-AF65-F5344CB8AC3E}">
        <p14:creationId xmlns:p14="http://schemas.microsoft.com/office/powerpoint/2010/main" val="39525881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Data Paylaşımı Yapan Siteler</a:t>
            </a:r>
          </a:p>
        </p:txBody>
      </p:sp>
      <p:pic>
        <p:nvPicPr>
          <p:cNvPr id="11" name="İçerik Yer Tutucusu 10">
            <a:extLst>
              <a:ext uri="{FF2B5EF4-FFF2-40B4-BE49-F238E27FC236}">
                <a16:creationId xmlns:a16="http://schemas.microsoft.com/office/drawing/2014/main" id="{425028BE-8C1F-C2F5-7738-98165F0283C0}"/>
              </a:ext>
            </a:extLst>
          </p:cNvPr>
          <p:cNvPicPr>
            <a:picLocks noGrp="1" noChangeAspect="1"/>
          </p:cNvPicPr>
          <p:nvPr>
            <p:ph idx="1"/>
          </p:nvPr>
        </p:nvPicPr>
        <p:blipFill>
          <a:blip r:embed="rId2"/>
          <a:stretch>
            <a:fillRect/>
          </a:stretch>
        </p:blipFill>
        <p:spPr>
          <a:xfrm>
            <a:off x="2475390" y="2478088"/>
            <a:ext cx="7449183" cy="3694112"/>
          </a:xfrm>
        </p:spPr>
      </p:pic>
    </p:spTree>
    <p:extLst>
      <p:ext uri="{BB962C8B-B14F-4D97-AF65-F5344CB8AC3E}">
        <p14:creationId xmlns:p14="http://schemas.microsoft.com/office/powerpoint/2010/main" val="1885599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https://mxtoolbox.com/</a:t>
            </a:r>
          </a:p>
        </p:txBody>
      </p:sp>
      <p:pic>
        <p:nvPicPr>
          <p:cNvPr id="5" name="İçerik Yer Tutucusu 4">
            <a:extLst>
              <a:ext uri="{FF2B5EF4-FFF2-40B4-BE49-F238E27FC236}">
                <a16:creationId xmlns:a16="http://schemas.microsoft.com/office/drawing/2014/main" id="{7DD466DA-67FA-8E2E-14E4-213ABE0489E7}"/>
              </a:ext>
            </a:extLst>
          </p:cNvPr>
          <p:cNvPicPr>
            <a:picLocks noGrp="1" noChangeAspect="1"/>
          </p:cNvPicPr>
          <p:nvPr>
            <p:ph idx="1"/>
          </p:nvPr>
        </p:nvPicPr>
        <p:blipFill>
          <a:blip r:embed="rId2"/>
          <a:stretch>
            <a:fillRect/>
          </a:stretch>
        </p:blipFill>
        <p:spPr>
          <a:xfrm>
            <a:off x="1193310" y="2478088"/>
            <a:ext cx="10013343" cy="3694112"/>
          </a:xfrm>
        </p:spPr>
      </p:pic>
    </p:spTree>
    <p:extLst>
      <p:ext uri="{BB962C8B-B14F-4D97-AF65-F5344CB8AC3E}">
        <p14:creationId xmlns:p14="http://schemas.microsoft.com/office/powerpoint/2010/main" val="13182194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Data Paylaşımı Yapan Siteler</a:t>
            </a:r>
          </a:p>
        </p:txBody>
      </p:sp>
      <p:pic>
        <p:nvPicPr>
          <p:cNvPr id="7" name="İçerik Yer Tutucusu 6">
            <a:extLst>
              <a:ext uri="{FF2B5EF4-FFF2-40B4-BE49-F238E27FC236}">
                <a16:creationId xmlns:a16="http://schemas.microsoft.com/office/drawing/2014/main" id="{1A616A03-BA16-C139-4EEF-0873CB0756FA}"/>
              </a:ext>
            </a:extLst>
          </p:cNvPr>
          <p:cNvPicPr>
            <a:picLocks noGrp="1" noChangeAspect="1"/>
          </p:cNvPicPr>
          <p:nvPr>
            <p:ph idx="1"/>
          </p:nvPr>
        </p:nvPicPr>
        <p:blipFill>
          <a:blip r:embed="rId2"/>
          <a:stretch>
            <a:fillRect/>
          </a:stretch>
        </p:blipFill>
        <p:spPr>
          <a:xfrm>
            <a:off x="2444910" y="2478088"/>
            <a:ext cx="7510142" cy="3694112"/>
          </a:xfrm>
        </p:spPr>
      </p:pic>
    </p:spTree>
    <p:extLst>
      <p:ext uri="{BB962C8B-B14F-4D97-AF65-F5344CB8AC3E}">
        <p14:creationId xmlns:p14="http://schemas.microsoft.com/office/powerpoint/2010/main" val="5342052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https://hunter.io/</a:t>
            </a:r>
          </a:p>
        </p:txBody>
      </p:sp>
      <p:pic>
        <p:nvPicPr>
          <p:cNvPr id="7" name="İçerik Yer Tutucusu 6">
            <a:extLst>
              <a:ext uri="{FF2B5EF4-FFF2-40B4-BE49-F238E27FC236}">
                <a16:creationId xmlns:a16="http://schemas.microsoft.com/office/drawing/2014/main" id="{58075D39-05CB-DA55-7916-8339674B1D6B}"/>
              </a:ext>
            </a:extLst>
          </p:cNvPr>
          <p:cNvPicPr>
            <a:picLocks noGrp="1" noChangeAspect="1"/>
          </p:cNvPicPr>
          <p:nvPr>
            <p:ph idx="1"/>
          </p:nvPr>
        </p:nvPicPr>
        <p:blipFill>
          <a:blip r:embed="rId2"/>
          <a:stretch>
            <a:fillRect/>
          </a:stretch>
        </p:blipFill>
        <p:spPr>
          <a:xfrm>
            <a:off x="3620395" y="2478088"/>
            <a:ext cx="5159173" cy="3694112"/>
          </a:xfrm>
        </p:spPr>
      </p:pic>
    </p:spTree>
    <p:extLst>
      <p:ext uri="{BB962C8B-B14F-4D97-AF65-F5344CB8AC3E}">
        <p14:creationId xmlns:p14="http://schemas.microsoft.com/office/powerpoint/2010/main" val="8937873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99A0F5-2857-B687-6E94-1E4D50884FC4}"/>
              </a:ext>
            </a:extLst>
          </p:cNvPr>
          <p:cNvSpPr>
            <a:spLocks noGrp="1"/>
          </p:cNvSpPr>
          <p:nvPr>
            <p:ph type="title"/>
          </p:nvPr>
        </p:nvSpPr>
        <p:spPr/>
        <p:txBody>
          <a:bodyPr/>
          <a:lstStyle/>
          <a:p>
            <a:r>
              <a:rPr lang="tr-TR" dirty="0" err="1"/>
              <a:t>Maltego</a:t>
            </a:r>
            <a:endParaRPr lang="tr-TR" dirty="0"/>
          </a:p>
        </p:txBody>
      </p:sp>
      <p:pic>
        <p:nvPicPr>
          <p:cNvPr id="5" name="İçerik Yer Tutucusu 4">
            <a:extLst>
              <a:ext uri="{FF2B5EF4-FFF2-40B4-BE49-F238E27FC236}">
                <a16:creationId xmlns:a16="http://schemas.microsoft.com/office/drawing/2014/main" id="{B39FB365-6ACF-6529-12FF-52437BAA6A12}"/>
              </a:ext>
            </a:extLst>
          </p:cNvPr>
          <p:cNvPicPr>
            <a:picLocks noGrp="1" noChangeAspect="1"/>
          </p:cNvPicPr>
          <p:nvPr>
            <p:ph idx="1"/>
          </p:nvPr>
        </p:nvPicPr>
        <p:blipFill>
          <a:blip r:embed="rId2"/>
          <a:stretch>
            <a:fillRect/>
          </a:stretch>
        </p:blipFill>
        <p:spPr>
          <a:xfrm>
            <a:off x="2312440" y="2478088"/>
            <a:ext cx="7775082" cy="3694112"/>
          </a:xfrm>
        </p:spPr>
      </p:pic>
    </p:spTree>
    <p:extLst>
      <p:ext uri="{BB962C8B-B14F-4D97-AF65-F5344CB8AC3E}">
        <p14:creationId xmlns:p14="http://schemas.microsoft.com/office/powerpoint/2010/main" val="34996483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E45BBBC-E922-E5AE-0341-1F45B343AC78}"/>
              </a:ext>
            </a:extLst>
          </p:cNvPr>
          <p:cNvSpPr>
            <a:spLocks noGrp="1"/>
          </p:cNvSpPr>
          <p:nvPr>
            <p:ph type="title"/>
          </p:nvPr>
        </p:nvSpPr>
        <p:spPr/>
        <p:txBody>
          <a:bodyPr/>
          <a:lstStyle/>
          <a:p>
            <a:r>
              <a:rPr lang="tr-TR" dirty="0"/>
              <a:t>FOCA</a:t>
            </a:r>
          </a:p>
        </p:txBody>
      </p:sp>
      <p:pic>
        <p:nvPicPr>
          <p:cNvPr id="5" name="İçerik Yer Tutucusu 4">
            <a:extLst>
              <a:ext uri="{FF2B5EF4-FFF2-40B4-BE49-F238E27FC236}">
                <a16:creationId xmlns:a16="http://schemas.microsoft.com/office/drawing/2014/main" id="{507FB66A-819D-B3CC-5017-E0D143219EC3}"/>
              </a:ext>
            </a:extLst>
          </p:cNvPr>
          <p:cNvPicPr>
            <a:picLocks noGrp="1" noChangeAspect="1"/>
          </p:cNvPicPr>
          <p:nvPr>
            <p:ph idx="1"/>
          </p:nvPr>
        </p:nvPicPr>
        <p:blipFill>
          <a:blip r:embed="rId2"/>
          <a:stretch>
            <a:fillRect/>
          </a:stretch>
        </p:blipFill>
        <p:spPr>
          <a:xfrm>
            <a:off x="3408939" y="2478088"/>
            <a:ext cx="5582084" cy="3694112"/>
          </a:xfrm>
        </p:spPr>
      </p:pic>
    </p:spTree>
    <p:extLst>
      <p:ext uri="{BB962C8B-B14F-4D97-AF65-F5344CB8AC3E}">
        <p14:creationId xmlns:p14="http://schemas.microsoft.com/office/powerpoint/2010/main" val="38734494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Spiderfoot</a:t>
            </a:r>
            <a:endParaRPr lang="tr-TR" dirty="0"/>
          </a:p>
        </p:txBody>
      </p:sp>
      <p:pic>
        <p:nvPicPr>
          <p:cNvPr id="5" name="İçerik Yer Tutucusu 4">
            <a:extLst>
              <a:ext uri="{FF2B5EF4-FFF2-40B4-BE49-F238E27FC236}">
                <a16:creationId xmlns:a16="http://schemas.microsoft.com/office/drawing/2014/main" id="{6335F9C7-7BBA-65CF-CFAE-7908376D5B85}"/>
              </a:ext>
            </a:extLst>
          </p:cNvPr>
          <p:cNvPicPr>
            <a:picLocks noGrp="1" noChangeAspect="1"/>
          </p:cNvPicPr>
          <p:nvPr>
            <p:ph idx="1"/>
          </p:nvPr>
        </p:nvPicPr>
        <p:blipFill>
          <a:blip r:embed="rId2"/>
          <a:stretch>
            <a:fillRect/>
          </a:stretch>
        </p:blipFill>
        <p:spPr>
          <a:xfrm>
            <a:off x="1116013" y="2495716"/>
            <a:ext cx="10167937" cy="3658856"/>
          </a:xfrm>
        </p:spPr>
      </p:pic>
    </p:spTree>
    <p:extLst>
      <p:ext uri="{BB962C8B-B14F-4D97-AF65-F5344CB8AC3E}">
        <p14:creationId xmlns:p14="http://schemas.microsoft.com/office/powerpoint/2010/main" val="37140003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Spiderfoot</a:t>
            </a:r>
            <a:endParaRPr lang="tr-TR" dirty="0"/>
          </a:p>
        </p:txBody>
      </p:sp>
      <p:pic>
        <p:nvPicPr>
          <p:cNvPr id="7" name="İçerik Yer Tutucusu 6">
            <a:extLst>
              <a:ext uri="{FF2B5EF4-FFF2-40B4-BE49-F238E27FC236}">
                <a16:creationId xmlns:a16="http://schemas.microsoft.com/office/drawing/2014/main" id="{D3311BF1-3465-9970-3416-EEE034C86A65}"/>
              </a:ext>
            </a:extLst>
          </p:cNvPr>
          <p:cNvPicPr>
            <a:picLocks noGrp="1" noChangeAspect="1"/>
          </p:cNvPicPr>
          <p:nvPr>
            <p:ph idx="1"/>
          </p:nvPr>
        </p:nvPicPr>
        <p:blipFill>
          <a:blip r:embed="rId2"/>
          <a:stretch>
            <a:fillRect/>
          </a:stretch>
        </p:blipFill>
        <p:spPr>
          <a:xfrm>
            <a:off x="2611848" y="2478088"/>
            <a:ext cx="7176266" cy="3694112"/>
          </a:xfrm>
        </p:spPr>
      </p:pic>
    </p:spTree>
    <p:extLst>
      <p:ext uri="{BB962C8B-B14F-4D97-AF65-F5344CB8AC3E}">
        <p14:creationId xmlns:p14="http://schemas.microsoft.com/office/powerpoint/2010/main" val="36560697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Spiderfoot</a:t>
            </a:r>
            <a:endParaRPr lang="tr-TR" dirty="0"/>
          </a:p>
        </p:txBody>
      </p:sp>
      <p:pic>
        <p:nvPicPr>
          <p:cNvPr id="5" name="İçerik Yer Tutucusu 4">
            <a:extLst>
              <a:ext uri="{FF2B5EF4-FFF2-40B4-BE49-F238E27FC236}">
                <a16:creationId xmlns:a16="http://schemas.microsoft.com/office/drawing/2014/main" id="{0DC75847-B692-52E1-E944-56F0EE91CD6E}"/>
              </a:ext>
            </a:extLst>
          </p:cNvPr>
          <p:cNvPicPr>
            <a:picLocks noGrp="1" noChangeAspect="1"/>
          </p:cNvPicPr>
          <p:nvPr>
            <p:ph idx="1"/>
          </p:nvPr>
        </p:nvPicPr>
        <p:blipFill>
          <a:blip r:embed="rId2"/>
          <a:stretch>
            <a:fillRect/>
          </a:stretch>
        </p:blipFill>
        <p:spPr>
          <a:xfrm>
            <a:off x="1182921" y="2478088"/>
            <a:ext cx="10034121" cy="3694112"/>
          </a:xfrm>
        </p:spPr>
      </p:pic>
    </p:spTree>
    <p:extLst>
      <p:ext uri="{BB962C8B-B14F-4D97-AF65-F5344CB8AC3E}">
        <p14:creationId xmlns:p14="http://schemas.microsoft.com/office/powerpoint/2010/main" val="37413791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Spiderfoot</a:t>
            </a:r>
            <a:endParaRPr lang="tr-TR" dirty="0"/>
          </a:p>
        </p:txBody>
      </p:sp>
      <p:pic>
        <p:nvPicPr>
          <p:cNvPr id="5" name="İçerik Yer Tutucusu 4">
            <a:extLst>
              <a:ext uri="{FF2B5EF4-FFF2-40B4-BE49-F238E27FC236}">
                <a16:creationId xmlns:a16="http://schemas.microsoft.com/office/drawing/2014/main" id="{37757673-6C77-98F5-44E1-C7AC06AE3968}"/>
              </a:ext>
            </a:extLst>
          </p:cNvPr>
          <p:cNvPicPr>
            <a:picLocks noGrp="1" noChangeAspect="1"/>
          </p:cNvPicPr>
          <p:nvPr>
            <p:ph idx="1"/>
          </p:nvPr>
        </p:nvPicPr>
        <p:blipFill>
          <a:blip r:embed="rId2"/>
          <a:stretch>
            <a:fillRect/>
          </a:stretch>
        </p:blipFill>
        <p:spPr>
          <a:xfrm>
            <a:off x="1116013" y="3697930"/>
            <a:ext cx="10167937" cy="1254428"/>
          </a:xfrm>
        </p:spPr>
      </p:pic>
    </p:spTree>
    <p:extLst>
      <p:ext uri="{BB962C8B-B14F-4D97-AF65-F5344CB8AC3E}">
        <p14:creationId xmlns:p14="http://schemas.microsoft.com/office/powerpoint/2010/main" val="3478886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err="1"/>
              <a:t>Spiderfoot</a:t>
            </a:r>
            <a:endParaRPr lang="tr-TR" dirty="0"/>
          </a:p>
        </p:txBody>
      </p:sp>
      <p:pic>
        <p:nvPicPr>
          <p:cNvPr id="5" name="İçerik Yer Tutucusu 4">
            <a:extLst>
              <a:ext uri="{FF2B5EF4-FFF2-40B4-BE49-F238E27FC236}">
                <a16:creationId xmlns:a16="http://schemas.microsoft.com/office/drawing/2014/main" id="{04B8FAB5-2873-4F3C-C6F1-B5B2794A6E45}"/>
              </a:ext>
            </a:extLst>
          </p:cNvPr>
          <p:cNvPicPr>
            <a:picLocks noGrp="1" noChangeAspect="1"/>
          </p:cNvPicPr>
          <p:nvPr>
            <p:ph idx="1"/>
          </p:nvPr>
        </p:nvPicPr>
        <p:blipFill>
          <a:blip r:embed="rId2"/>
          <a:stretch>
            <a:fillRect/>
          </a:stretch>
        </p:blipFill>
        <p:spPr>
          <a:xfrm>
            <a:off x="1116013" y="3673801"/>
            <a:ext cx="10167937" cy="1302685"/>
          </a:xfrm>
        </p:spPr>
      </p:pic>
    </p:spTree>
    <p:extLst>
      <p:ext uri="{BB962C8B-B14F-4D97-AF65-F5344CB8AC3E}">
        <p14:creationId xmlns:p14="http://schemas.microsoft.com/office/powerpoint/2010/main" val="37105930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A28777-F885-89D1-B650-C81759CCAE0B}"/>
              </a:ext>
            </a:extLst>
          </p:cNvPr>
          <p:cNvSpPr>
            <a:spLocks noGrp="1"/>
          </p:cNvSpPr>
          <p:nvPr>
            <p:ph type="title"/>
          </p:nvPr>
        </p:nvSpPr>
        <p:spPr/>
        <p:txBody>
          <a:bodyPr/>
          <a:lstStyle/>
          <a:p>
            <a:r>
              <a:rPr lang="tr-TR" dirty="0"/>
              <a:t>Görevlendirme</a:t>
            </a:r>
          </a:p>
        </p:txBody>
      </p:sp>
      <p:sp>
        <p:nvSpPr>
          <p:cNvPr id="3" name="İçerik Yer Tutucusu 2">
            <a:extLst>
              <a:ext uri="{FF2B5EF4-FFF2-40B4-BE49-F238E27FC236}">
                <a16:creationId xmlns:a16="http://schemas.microsoft.com/office/drawing/2014/main" id="{55CBD6E9-5AE1-8596-0C08-F122528C62BE}"/>
              </a:ext>
            </a:extLst>
          </p:cNvPr>
          <p:cNvSpPr>
            <a:spLocks noGrp="1"/>
          </p:cNvSpPr>
          <p:nvPr>
            <p:ph idx="1"/>
          </p:nvPr>
        </p:nvSpPr>
        <p:spPr/>
        <p:txBody>
          <a:bodyPr/>
          <a:lstStyle/>
          <a:p>
            <a:r>
              <a:rPr lang="tr-TR" dirty="0" err="1">
                <a:latin typeface="Calibri" panose="020F0502020204030204" pitchFamily="34" charset="0"/>
                <a:ea typeface="Calibri" panose="020F0502020204030204" pitchFamily="34" charset="0"/>
                <a:cs typeface="Calibri" panose="020F0502020204030204" pitchFamily="34" charset="0"/>
              </a:rPr>
              <a:t>Spiderfoot</a:t>
            </a:r>
            <a:r>
              <a:rPr lang="tr-TR" dirty="0">
                <a:latin typeface="Calibri" panose="020F0502020204030204" pitchFamily="34" charset="0"/>
                <a:ea typeface="Calibri" panose="020F0502020204030204" pitchFamily="34" charset="0"/>
                <a:cs typeface="Calibri" panose="020F0502020204030204" pitchFamily="34" charset="0"/>
              </a:rPr>
              <a:t> için kullanılabilecek API’ </a:t>
            </a:r>
            <a:r>
              <a:rPr lang="tr-TR" dirty="0" err="1">
                <a:latin typeface="Calibri" panose="020F0502020204030204" pitchFamily="34" charset="0"/>
                <a:ea typeface="Calibri" panose="020F0502020204030204" pitchFamily="34" charset="0"/>
                <a:cs typeface="Calibri" panose="020F0502020204030204" pitchFamily="34" charset="0"/>
              </a:rPr>
              <a:t>leri</a:t>
            </a:r>
            <a:r>
              <a:rPr lang="tr-TR" dirty="0">
                <a:latin typeface="Calibri" panose="020F0502020204030204" pitchFamily="34" charset="0"/>
                <a:ea typeface="Calibri" panose="020F0502020204030204" pitchFamily="34" charset="0"/>
                <a:cs typeface="Calibri" panose="020F0502020204030204" pitchFamily="34" charset="0"/>
              </a:rPr>
              <a:t> araştır.</a:t>
            </a:r>
          </a:p>
        </p:txBody>
      </p:sp>
    </p:spTree>
    <p:extLst>
      <p:ext uri="{BB962C8B-B14F-4D97-AF65-F5344CB8AC3E}">
        <p14:creationId xmlns:p14="http://schemas.microsoft.com/office/powerpoint/2010/main" val="3521927570"/>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356</TotalTime>
  <Words>1582</Words>
  <Application>Microsoft Office PowerPoint</Application>
  <PresentationFormat>Geniş ekran</PresentationFormat>
  <Paragraphs>198</Paragraphs>
  <Slides>113</Slides>
  <Notes>0</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113</vt:i4>
      </vt:variant>
    </vt:vector>
  </HeadingPairs>
  <TitlesOfParts>
    <vt:vector size="122" baseType="lpstr">
      <vt:lpstr>Aptos</vt:lpstr>
      <vt:lpstr>Aptos Display</vt:lpstr>
      <vt:lpstr>Arial</vt:lpstr>
      <vt:lpstr>Avenir Next LT Pro</vt:lpstr>
      <vt:lpstr>Calibri</vt:lpstr>
      <vt:lpstr>Rajdhani</vt:lpstr>
      <vt:lpstr>system-ui</vt:lpstr>
      <vt:lpstr>Office Teması</vt:lpstr>
      <vt:lpstr>AccentBoxVTI</vt:lpstr>
      <vt:lpstr>OSINT ARACLARI</vt:lpstr>
      <vt:lpstr>https://osintframework.com/</vt:lpstr>
      <vt:lpstr>https://dnslytics.com/</vt:lpstr>
      <vt:lpstr>https://dnslytics.com/</vt:lpstr>
      <vt:lpstr>https://dnslytics.com/</vt:lpstr>
      <vt:lpstr>https://dnslytics.com/</vt:lpstr>
      <vt:lpstr>https://dnslytics.com/</vt:lpstr>
      <vt:lpstr>https://www.whois.com/</vt:lpstr>
      <vt:lpstr>https://mxtoolbox.com/</vt:lpstr>
      <vt:lpstr>https://viewdns.info/</vt:lpstr>
      <vt:lpstr>https://viewdns.info/</vt:lpstr>
      <vt:lpstr>https://viewdns.info/</vt:lpstr>
      <vt:lpstr>https://viewdns.info/</vt:lpstr>
      <vt:lpstr>https://viewdns.info/</vt:lpstr>
      <vt:lpstr>https://viewdns.info/</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https://cyber-xray.com/</vt:lpstr>
      <vt:lpstr>https://host.io/</vt:lpstr>
      <vt:lpstr>https://host.io/</vt:lpstr>
      <vt:lpstr>https://host.io/</vt:lpstr>
      <vt:lpstr>https://host.io/</vt:lpstr>
      <vt:lpstr>https://host.io/</vt:lpstr>
      <vt:lpstr>https://crt.sh/</vt:lpstr>
      <vt:lpstr>https://crt.sh/</vt:lpstr>
      <vt:lpstr>https://www.shodan.io/</vt:lpstr>
      <vt:lpstr>https://www.shodan.io/</vt:lpstr>
      <vt:lpstr>https://www.shodan.io/</vt:lpstr>
      <vt:lpstr>https://www.shodan.io/</vt:lpstr>
      <vt:lpstr>https://www.shodan.io/</vt:lpstr>
      <vt:lpstr>https://www.shodan.io/</vt:lpstr>
      <vt:lpstr>https://www.shodan.io/</vt:lpstr>
      <vt:lpstr>https://www.shodan.io/</vt:lpstr>
      <vt:lpstr>https://www.shodan.io/</vt:lpstr>
      <vt:lpstr>https://www.shodan.io/</vt:lpstr>
      <vt:lpstr>https://www.shodan.io/</vt:lpstr>
      <vt:lpstr>https://www.shodan.io/</vt:lpstr>
      <vt:lpstr>https://www.shodan.io/</vt:lpstr>
      <vt:lpstr>Görevlendirme</vt:lpstr>
      <vt:lpstr>https://bgp.he.net/</vt:lpstr>
      <vt:lpstr>https://bgp.he.net/</vt:lpstr>
      <vt:lpstr>https://bgp.he.net/</vt:lpstr>
      <vt:lpstr>https://bgp.he.net/</vt:lpstr>
      <vt:lpstr>https://www.cvedetails.com/</vt:lpstr>
      <vt:lpstr>https://whois.domaintools.com/</vt:lpstr>
      <vt:lpstr>https://whois.domaintools.com/</vt:lpstr>
      <vt:lpstr>https://web.archive.org/</vt:lpstr>
      <vt:lpstr>https://web.archive.org/</vt:lpstr>
      <vt:lpstr>https://web.archive.org/</vt:lpstr>
      <vt:lpstr>https://web.archive.org/</vt:lpstr>
      <vt:lpstr>https://web.archive.org/</vt:lpstr>
      <vt:lpstr>theHarvester</vt:lpstr>
      <vt:lpstr>theHarvester</vt:lpstr>
      <vt:lpstr>theHarvester</vt:lpstr>
      <vt:lpstr>theHarvester</vt:lpstr>
      <vt:lpstr>DNS ZONE TRANSFER</vt:lpstr>
      <vt:lpstr>DNS ZONE TRANSFER</vt:lpstr>
      <vt:lpstr>DNS ZONE TRANSFER</vt:lpstr>
      <vt:lpstr>DNS ZONE TRANSFER</vt:lpstr>
      <vt:lpstr>DNS ZONE TRANSFER</vt:lpstr>
      <vt:lpstr>https://epieos.com/</vt:lpstr>
      <vt:lpstr>https://epieos.com/</vt:lpstr>
      <vt:lpstr>https://epieos.com/</vt:lpstr>
      <vt:lpstr>https://birdhunt.huntintel.io/</vt:lpstr>
      <vt:lpstr>https://birdhunt.huntintel.io/</vt:lpstr>
      <vt:lpstr>https://birdhunt.huntintel.io/</vt:lpstr>
      <vt:lpstr>https://yopmail.com/</vt:lpstr>
      <vt:lpstr>https://exif.tools/</vt:lpstr>
      <vt:lpstr>https://exif.tools/</vt:lpstr>
      <vt:lpstr>https://pimeyes.com/</vt:lpstr>
      <vt:lpstr>https://pimeyes.com/</vt:lpstr>
      <vt:lpstr>https://tineye.com/</vt:lpstr>
      <vt:lpstr>https://app.netlas.io/</vt:lpstr>
      <vt:lpstr>https://app.netlas.io/</vt:lpstr>
      <vt:lpstr>https://app.netlas.io/</vt:lpstr>
      <vt:lpstr>Wappalyzer</vt:lpstr>
      <vt:lpstr>Data Paylaşımı Yapan Siteler</vt:lpstr>
      <vt:lpstr>Data Paylaşımı Yapan Siteler</vt:lpstr>
      <vt:lpstr>https://hunter.io/</vt:lpstr>
      <vt:lpstr>Maltego</vt:lpstr>
      <vt:lpstr>FOCA</vt:lpstr>
      <vt:lpstr>Spiderfoot</vt:lpstr>
      <vt:lpstr>Spiderfoot</vt:lpstr>
      <vt:lpstr>Spiderfoot</vt:lpstr>
      <vt:lpstr>Spiderfoot</vt:lpstr>
      <vt:lpstr>Spiderfoot</vt:lpstr>
      <vt:lpstr>Görevlendirme</vt:lpstr>
      <vt:lpstr>Github Keşif</vt:lpstr>
      <vt:lpstr>Bilgilendirme</vt:lpstr>
      <vt:lpstr>Github Keşif</vt:lpstr>
      <vt:lpstr>Github Keşif</vt:lpstr>
      <vt:lpstr>Github Keşif</vt:lpstr>
      <vt:lpstr>Github Keşif</vt:lpstr>
      <vt:lpstr>Github Keşif</vt:lpstr>
      <vt:lpstr>Github Keşif</vt:lpstr>
      <vt:lpstr>Github Keşif</vt:lpstr>
      <vt:lpstr>https://github.com/BishopFox/GitGot</vt:lpstr>
      <vt:lpstr>Github Keşif</vt:lpstr>
      <vt:lpstr>Github Keşif</vt:lpstr>
      <vt:lpstr>Github Keşif</vt:lpstr>
      <vt:lpstr>Github Keşif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Utku Yıldız (RSU)</dc:creator>
  <cp:lastModifiedBy>Utku Yıldız (RSU)</cp:lastModifiedBy>
  <cp:revision>20</cp:revision>
  <dcterms:created xsi:type="dcterms:W3CDTF">2024-08-11T10:54:46Z</dcterms:created>
  <dcterms:modified xsi:type="dcterms:W3CDTF">2024-08-14T05:36:04Z</dcterms:modified>
</cp:coreProperties>
</file>